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0"/>
  </p:notesMasterIdLst>
  <p:sldIdLst>
    <p:sldId id="260" r:id="rId5"/>
    <p:sldId id="313" r:id="rId6"/>
    <p:sldId id="272" r:id="rId7"/>
    <p:sldId id="306" r:id="rId8"/>
    <p:sldId id="316" r:id="rId9"/>
    <p:sldId id="310" r:id="rId10"/>
    <p:sldId id="309" r:id="rId11"/>
    <p:sldId id="311" r:id="rId12"/>
    <p:sldId id="282" r:id="rId13"/>
    <p:sldId id="283" r:id="rId14"/>
    <p:sldId id="314" r:id="rId15"/>
    <p:sldId id="315" r:id="rId16"/>
    <p:sldId id="284" r:id="rId17"/>
    <p:sldId id="281" r:id="rId18"/>
    <p:sldId id="266" r:id="rId19"/>
    <p:sldId id="267" r:id="rId20"/>
    <p:sldId id="268" r:id="rId21"/>
    <p:sldId id="269" r:id="rId22"/>
    <p:sldId id="270" r:id="rId23"/>
    <p:sldId id="271" r:id="rId24"/>
    <p:sldId id="273" r:id="rId25"/>
    <p:sldId id="275" r:id="rId26"/>
    <p:sldId id="308" r:id="rId27"/>
    <p:sldId id="305" r:id="rId28"/>
    <p:sldId id="312" r:id="rId29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3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876001D-2F23-A95F-7B46-428D0AAB80F5}" v="11" dt="2025-10-24T07:14:44.56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microsoft.com/office/2015/10/relationships/revisionInfo" Target="revisionInfo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C007420-9A09-4A02-A452-6299FA86CDBA}" type="datetimeFigureOut">
              <a:t>2/9/2026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EFB22CF-D421-4E0D-BFC9-C7EE4282239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620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6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DE67AF-13BC-4FA4-A62F-853D97DEE06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05300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9845D4-3F45-4809-B938-99A9E4AC915F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39739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2F8AA-5B38-44E5-A6AC-C482148FE81D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73973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2F8AA-5B38-44E5-A6AC-C482148FE81D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63754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Can cut up to use as</a:t>
            </a:r>
            <a:r>
              <a:rPr lang="en-GB" baseline="0"/>
              <a:t> a card sort.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2F8AA-5B38-44E5-A6AC-C482148FE81D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3137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Go through why it is important to work out why you got</a:t>
            </a:r>
            <a:r>
              <a:rPr lang="en-GB" baseline="0"/>
              <a:t> things wrong.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2F8AA-5B38-44E5-A6AC-C482148FE81D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7805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Retype calculations/ essentially redo paper.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2F8AA-5B38-44E5-A6AC-C482148FE81D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86001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9845D4-3F45-4809-B938-99A9E4AC915F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9752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9EFEC-71E2-DA51-B42B-DC6B088430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66B75C-599A-E864-9C34-D25F85E74F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EA29C5-8EA0-4F88-3EA8-EB2BE7909B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3E5BE-4240-41A3-A40D-919CFC9C431B}" type="datetimeFigureOut">
              <a:rPr lang="en-GB" smtClean="0"/>
              <a:t>09/02/2026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AD5EC9-FD22-0AFE-83DB-B85ED112A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43C7DF-0370-D4D0-BAA8-65C2AB62D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9EB00-B278-4934-BF07-7C6438ACC1DA}" type="slidenum">
              <a:rPr lang="en-GB" smtClean="0"/>
              <a:t>‹#›</a:t>
            </a:fld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B2F65D8-25EC-0A93-FF38-4335F50C4B4D}"/>
              </a:ext>
            </a:extLst>
          </p:cNvPr>
          <p:cNvSpPr/>
          <p:nvPr userDrawn="1"/>
        </p:nvSpPr>
        <p:spPr>
          <a:xfrm>
            <a:off x="0" y="6520804"/>
            <a:ext cx="12209161" cy="337196"/>
          </a:xfrm>
          <a:prstGeom prst="rect">
            <a:avLst/>
          </a:prstGeom>
          <a:solidFill>
            <a:srgbClr val="1716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3B02332-717E-AA44-8191-DAD6402EAFAF}"/>
              </a:ext>
            </a:extLst>
          </p:cNvPr>
          <p:cNvSpPr txBox="1"/>
          <p:nvPr userDrawn="1"/>
        </p:nvSpPr>
        <p:spPr>
          <a:xfrm>
            <a:off x="0" y="6519446"/>
            <a:ext cx="12192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Respectful		|	Responsible	|	Resilient</a:t>
            </a:r>
            <a:endParaRPr lang="en-GB" sz="160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E27AD38-4516-A061-E81A-1EC59EABFFEA}"/>
              </a:ext>
            </a:extLst>
          </p:cNvPr>
          <p:cNvSpPr txBox="1"/>
          <p:nvPr userDrawn="1"/>
        </p:nvSpPr>
        <p:spPr>
          <a:xfrm>
            <a:off x="1532580" y="363447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Sturminster Newton High School</a:t>
            </a:r>
            <a:endParaRPr lang="en-GB" sz="280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220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89C291-C2E8-F120-88F4-434CB72AB9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88290"/>
            <a:ext cx="10515600" cy="7023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769F01-A5D8-67D4-F841-F186E2615F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61C485-6B94-F3E7-B541-6643D05C0D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3E5BE-4240-41A3-A40D-919CFC9C431B}" type="datetimeFigureOut">
              <a:rPr lang="en-GB" smtClean="0"/>
              <a:t>09/02/2026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BE3E4B-51EA-C053-54DE-89DF54796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BC7B65-6DD8-C086-ADA1-44F4B170E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9EB00-B278-4934-BF07-7C6438ACC1DA}" type="slidenum">
              <a:rPr lang="en-GB" smtClean="0"/>
              <a:t>‹#›</a:t>
            </a:fld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8496728-8579-B5EE-BCEC-44CD37210C39}"/>
              </a:ext>
            </a:extLst>
          </p:cNvPr>
          <p:cNvSpPr/>
          <p:nvPr userDrawn="1"/>
        </p:nvSpPr>
        <p:spPr>
          <a:xfrm>
            <a:off x="-8581" y="391254"/>
            <a:ext cx="12209162" cy="505092"/>
          </a:xfrm>
          <a:prstGeom prst="rect">
            <a:avLst/>
          </a:prstGeom>
          <a:solidFill>
            <a:srgbClr val="1716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C8B9C312-B785-5BA4-FFD7-ED1B1F461B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01232" y="146821"/>
            <a:ext cx="1079500" cy="1143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4E0E01B-26AE-1996-F5B8-AD0440EB9E21}"/>
              </a:ext>
            </a:extLst>
          </p:cNvPr>
          <p:cNvSpPr/>
          <p:nvPr userDrawn="1"/>
        </p:nvSpPr>
        <p:spPr>
          <a:xfrm>
            <a:off x="0" y="6520804"/>
            <a:ext cx="12209161" cy="337196"/>
          </a:xfrm>
          <a:prstGeom prst="rect">
            <a:avLst/>
          </a:prstGeom>
          <a:solidFill>
            <a:srgbClr val="1716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9F55E98-3911-916D-14B8-9911DC7B4D80}"/>
              </a:ext>
            </a:extLst>
          </p:cNvPr>
          <p:cNvSpPr txBox="1"/>
          <p:nvPr userDrawn="1"/>
        </p:nvSpPr>
        <p:spPr>
          <a:xfrm>
            <a:off x="0" y="6519446"/>
            <a:ext cx="12192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Respectful		|	Responsible	|	Resilient</a:t>
            </a:r>
            <a:endParaRPr lang="en-GB" sz="160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3340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71A8EF7-3B70-0375-B516-6D72571956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1059441"/>
            <a:ext cx="2628900" cy="51175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E95BEE-D395-EF25-0FC8-2AACF5E136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059441"/>
            <a:ext cx="7734300" cy="5117521"/>
          </a:xfrm>
        </p:spPr>
        <p:txBody>
          <a:bodyPr vert="eaVert"/>
          <a:lstStyle>
            <a:lvl1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98A273-BDD0-770B-EAE9-2E9CB08EC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3E5BE-4240-41A3-A40D-919CFC9C431B}" type="datetimeFigureOut">
              <a:rPr lang="en-GB" smtClean="0"/>
              <a:t>09/02/2026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5D68CC-CC42-E750-944D-F23977AAC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ED70C9-241F-610A-26C3-D37CF1797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9EB00-B278-4934-BF07-7C6438ACC1DA}" type="slidenum">
              <a:rPr lang="en-GB" smtClean="0"/>
              <a:t>‹#›</a:t>
            </a:fld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79E4372-E9BD-5BBC-BE9B-EABAF97929CD}"/>
              </a:ext>
            </a:extLst>
          </p:cNvPr>
          <p:cNvSpPr/>
          <p:nvPr userDrawn="1"/>
        </p:nvSpPr>
        <p:spPr>
          <a:xfrm>
            <a:off x="-8581" y="391254"/>
            <a:ext cx="12209162" cy="505092"/>
          </a:xfrm>
          <a:prstGeom prst="rect">
            <a:avLst/>
          </a:prstGeom>
          <a:solidFill>
            <a:srgbClr val="1716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452E054C-4402-9EAB-0A4F-788113964DF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01232" y="146821"/>
            <a:ext cx="1079500" cy="1143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96D0E06-07C2-0439-4B18-30B02FBA7997}"/>
              </a:ext>
            </a:extLst>
          </p:cNvPr>
          <p:cNvSpPr/>
          <p:nvPr userDrawn="1"/>
        </p:nvSpPr>
        <p:spPr>
          <a:xfrm>
            <a:off x="0" y="6520804"/>
            <a:ext cx="12209161" cy="337196"/>
          </a:xfrm>
          <a:prstGeom prst="rect">
            <a:avLst/>
          </a:prstGeom>
          <a:solidFill>
            <a:srgbClr val="1716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CCDFBC5-0DBE-6E23-EC0A-0BAFFB568EBE}"/>
              </a:ext>
            </a:extLst>
          </p:cNvPr>
          <p:cNvSpPr txBox="1"/>
          <p:nvPr userDrawn="1"/>
        </p:nvSpPr>
        <p:spPr>
          <a:xfrm>
            <a:off x="0" y="6519446"/>
            <a:ext cx="12192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Respectful		|	Responsible	|	Resilient</a:t>
            </a:r>
            <a:endParaRPr lang="en-GB" sz="160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6706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901482-747E-7DD5-A1D2-46E9AB126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75733"/>
            <a:ext cx="10515600" cy="61495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D9DD48-78DB-B159-4A6B-62D1F20FAA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CBAC52-86A5-759B-4928-094004627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3E5BE-4240-41A3-A40D-919CFC9C431B}" type="datetimeFigureOut">
              <a:rPr lang="en-GB" smtClean="0"/>
              <a:t>09/02/2026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8D4536-4855-0E3A-582B-65DC21A0A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E85AD4-894E-951C-F50D-E3C6F2F37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9EB00-B278-4934-BF07-7C6438ACC1DA}" type="slidenum">
              <a:rPr lang="en-GB" smtClean="0"/>
              <a:t>‹#›</a:t>
            </a:fld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10D16A4-5F1C-4E61-91F2-5BEEB2FEE956}"/>
              </a:ext>
            </a:extLst>
          </p:cNvPr>
          <p:cNvSpPr/>
          <p:nvPr userDrawn="1"/>
        </p:nvSpPr>
        <p:spPr>
          <a:xfrm>
            <a:off x="-8581" y="391254"/>
            <a:ext cx="12209162" cy="505092"/>
          </a:xfrm>
          <a:prstGeom prst="rect">
            <a:avLst/>
          </a:prstGeom>
          <a:solidFill>
            <a:srgbClr val="1716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E2A23FC2-FA38-ECCB-C14D-DF1525FC18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01232" y="146821"/>
            <a:ext cx="1079500" cy="1143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F890FAB-848D-F829-AE19-046D85D35750}"/>
              </a:ext>
            </a:extLst>
          </p:cNvPr>
          <p:cNvSpPr/>
          <p:nvPr userDrawn="1"/>
        </p:nvSpPr>
        <p:spPr>
          <a:xfrm>
            <a:off x="0" y="6520804"/>
            <a:ext cx="12209161" cy="337196"/>
          </a:xfrm>
          <a:prstGeom prst="rect">
            <a:avLst/>
          </a:prstGeom>
          <a:solidFill>
            <a:srgbClr val="1716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F2F3C11-EEA7-2363-C7A1-37CBE67FB32D}"/>
              </a:ext>
            </a:extLst>
          </p:cNvPr>
          <p:cNvSpPr txBox="1"/>
          <p:nvPr userDrawn="1"/>
        </p:nvSpPr>
        <p:spPr>
          <a:xfrm>
            <a:off x="0" y="6519446"/>
            <a:ext cx="12192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Respectful		|	Responsible	|	Resilient</a:t>
            </a:r>
            <a:endParaRPr lang="en-GB" sz="160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1355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5B2B75-AB01-6374-7380-34EAC497D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147EC8-634A-625E-9FD7-C21AB0A499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FDA387-DA7E-BEB3-FD29-BC3EEA72F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3E5BE-4240-41A3-A40D-919CFC9C431B}" type="datetimeFigureOut">
              <a:rPr lang="en-GB" smtClean="0"/>
              <a:t>09/02/2026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BBB68F-CCE3-2412-1F89-CBAC39C5D7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554418-CDC7-5D24-0291-EAA1EE2A7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9EB00-B278-4934-BF07-7C6438ACC1DA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62933FF-BA65-FF87-47EA-5B941BD1DC5B}"/>
              </a:ext>
            </a:extLst>
          </p:cNvPr>
          <p:cNvSpPr txBox="1"/>
          <p:nvPr userDrawn="1"/>
        </p:nvSpPr>
        <p:spPr>
          <a:xfrm>
            <a:off x="0" y="410248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Sturminster Newton High School</a:t>
            </a:r>
            <a:endParaRPr lang="en-GB" sz="280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7326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541AB6-0052-70D7-2506-A8C2DA480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59442"/>
            <a:ext cx="10515600" cy="63124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A82993-AE77-3535-C647-D2C3F7A5B7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4681E8-9948-1BB6-8A17-ABDBE13681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EF2E88-B38B-4459-2FDC-0E15860A81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3E5BE-4240-41A3-A40D-919CFC9C431B}" type="datetimeFigureOut">
              <a:rPr lang="en-GB" smtClean="0"/>
              <a:t>09/02/2026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ABA5EA-F6D6-92B1-D393-741D12557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A48FB9-6A4B-D5CF-220D-C4E99E85A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9EB00-B278-4934-BF07-7C6438ACC1DA}" type="slidenum">
              <a:rPr lang="en-GB" smtClean="0"/>
              <a:t>‹#›</a:t>
            </a:fld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4887DEF-BDD0-E506-EDBF-56DDE741AAE2}"/>
              </a:ext>
            </a:extLst>
          </p:cNvPr>
          <p:cNvSpPr/>
          <p:nvPr userDrawn="1"/>
        </p:nvSpPr>
        <p:spPr>
          <a:xfrm>
            <a:off x="-8581" y="391254"/>
            <a:ext cx="12209162" cy="505092"/>
          </a:xfrm>
          <a:prstGeom prst="rect">
            <a:avLst/>
          </a:prstGeom>
          <a:solidFill>
            <a:srgbClr val="1716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BE6655D6-0B4B-DE18-5A16-3B969F51FB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01232" y="146821"/>
            <a:ext cx="1079500" cy="1143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FB1C70E-7590-FB5B-745F-B605F1E5D281}"/>
              </a:ext>
            </a:extLst>
          </p:cNvPr>
          <p:cNvSpPr/>
          <p:nvPr userDrawn="1"/>
        </p:nvSpPr>
        <p:spPr>
          <a:xfrm>
            <a:off x="0" y="6520804"/>
            <a:ext cx="12209161" cy="337196"/>
          </a:xfrm>
          <a:prstGeom prst="rect">
            <a:avLst/>
          </a:prstGeom>
          <a:solidFill>
            <a:srgbClr val="1716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41879E3-3264-1906-8D7C-FEB40C4FE4E8}"/>
              </a:ext>
            </a:extLst>
          </p:cNvPr>
          <p:cNvSpPr txBox="1"/>
          <p:nvPr userDrawn="1"/>
        </p:nvSpPr>
        <p:spPr>
          <a:xfrm>
            <a:off x="0" y="6519446"/>
            <a:ext cx="12192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Respectful		|	Responsible	|	Resilient</a:t>
            </a:r>
            <a:endParaRPr lang="en-GB" sz="160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3472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6AF0F-DD25-17ED-DFF5-9E6D8DD73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8291"/>
            <a:ext cx="10515600" cy="7023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71007C-905F-BDA3-6B5E-255265A676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C07D68-394F-013F-C1DD-3C6A70CD9C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8196E9-1CBB-4E5D-04A8-94AF38A6BC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F4C0DBF-6598-67EA-F6A4-7FF5789643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A92982D-D61F-6B02-335E-3AF539BE66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3E5BE-4240-41A3-A40D-919CFC9C431B}" type="datetimeFigureOut">
              <a:rPr lang="en-GB" smtClean="0"/>
              <a:t>09/02/2026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5FFF8CB-8E3E-B764-141F-AE2AFB425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BAA08E-8095-C3B5-FBE5-7AA0E5B94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9EB00-B278-4934-BF07-7C6438ACC1DA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80CB95-9EE2-344F-82DC-F3769A6AA9EB}"/>
              </a:ext>
            </a:extLst>
          </p:cNvPr>
          <p:cNvSpPr/>
          <p:nvPr userDrawn="1"/>
        </p:nvSpPr>
        <p:spPr>
          <a:xfrm>
            <a:off x="-8581" y="391254"/>
            <a:ext cx="12209162" cy="505092"/>
          </a:xfrm>
          <a:prstGeom prst="rect">
            <a:avLst/>
          </a:prstGeom>
          <a:solidFill>
            <a:srgbClr val="1716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picture containing text&#10;&#10;Description automatically generated">
            <a:extLst>
              <a:ext uri="{FF2B5EF4-FFF2-40B4-BE49-F238E27FC236}">
                <a16:creationId xmlns:a16="http://schemas.microsoft.com/office/drawing/2014/main" id="{ADB03013-76CC-4464-B933-828EED00A0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01232" y="146821"/>
            <a:ext cx="1079500" cy="1143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CE05429-8464-6A0E-093F-5072F9E963B1}"/>
              </a:ext>
            </a:extLst>
          </p:cNvPr>
          <p:cNvSpPr/>
          <p:nvPr userDrawn="1"/>
        </p:nvSpPr>
        <p:spPr>
          <a:xfrm>
            <a:off x="0" y="6520804"/>
            <a:ext cx="12209161" cy="337196"/>
          </a:xfrm>
          <a:prstGeom prst="rect">
            <a:avLst/>
          </a:prstGeom>
          <a:solidFill>
            <a:srgbClr val="1716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4B6CD9E-CC77-656E-C6D0-E03912EFDE6A}"/>
              </a:ext>
            </a:extLst>
          </p:cNvPr>
          <p:cNvSpPr txBox="1"/>
          <p:nvPr userDrawn="1"/>
        </p:nvSpPr>
        <p:spPr>
          <a:xfrm>
            <a:off x="0" y="6519446"/>
            <a:ext cx="12192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Respectful		|	Responsible	|	Resilient</a:t>
            </a:r>
            <a:endParaRPr lang="en-GB" sz="160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6485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C2181-C54F-02F1-8F94-E0D6D3639F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79055"/>
            <a:ext cx="10515600" cy="7116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11CC466-F902-EF03-5C38-D372879CA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3E5BE-4240-41A3-A40D-919CFC9C431B}" type="datetimeFigureOut">
              <a:rPr lang="en-GB" smtClean="0"/>
              <a:t>09/02/2026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5717CA-23D7-A955-C3E9-4E6C29DE0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FDB799-C63A-D608-148D-D11033ADB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9EB00-B278-4934-BF07-7C6438ACC1DA}" type="slidenum">
              <a:rPr lang="en-GB" smtClean="0"/>
              <a:t>‹#›</a:t>
            </a:fld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E93144C-8D1D-A58C-723A-96A9F515CA7A}"/>
              </a:ext>
            </a:extLst>
          </p:cNvPr>
          <p:cNvSpPr/>
          <p:nvPr userDrawn="1"/>
        </p:nvSpPr>
        <p:spPr>
          <a:xfrm>
            <a:off x="-8581" y="391254"/>
            <a:ext cx="12209162" cy="505092"/>
          </a:xfrm>
          <a:prstGeom prst="rect">
            <a:avLst/>
          </a:prstGeom>
          <a:solidFill>
            <a:srgbClr val="1716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070EF93C-4509-1BB9-735B-347ED8B142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01232" y="146821"/>
            <a:ext cx="1079500" cy="1143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218F681-1EE9-7179-D94B-CD33208D0B42}"/>
              </a:ext>
            </a:extLst>
          </p:cNvPr>
          <p:cNvSpPr/>
          <p:nvPr userDrawn="1"/>
        </p:nvSpPr>
        <p:spPr>
          <a:xfrm>
            <a:off x="0" y="6520804"/>
            <a:ext cx="12209161" cy="337196"/>
          </a:xfrm>
          <a:prstGeom prst="rect">
            <a:avLst/>
          </a:prstGeom>
          <a:solidFill>
            <a:srgbClr val="1716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9317CDC-1637-14C8-A6D2-D312C77BCCC9}"/>
              </a:ext>
            </a:extLst>
          </p:cNvPr>
          <p:cNvSpPr txBox="1"/>
          <p:nvPr userDrawn="1"/>
        </p:nvSpPr>
        <p:spPr>
          <a:xfrm>
            <a:off x="0" y="6519446"/>
            <a:ext cx="12192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Respectful		|	Responsible	|	Resilient</a:t>
            </a:r>
            <a:endParaRPr lang="en-GB" sz="160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0218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EBCCB6-7B06-CEFA-55F1-050DEFF7BC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3E5BE-4240-41A3-A40D-919CFC9C431B}" type="datetimeFigureOut">
              <a:rPr lang="en-GB" smtClean="0"/>
              <a:t>09/02/2026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5A7046-3649-86E2-A025-5D864E6A3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4CF576-E2AE-08C9-D030-CC8577928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9EB00-B278-4934-BF07-7C6438ACC1DA}" type="slidenum">
              <a:rPr lang="en-GB" smtClean="0"/>
              <a:t>‹#›</a:t>
            </a:fld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84AC173-B30E-011F-5786-12F60B5EF799}"/>
              </a:ext>
            </a:extLst>
          </p:cNvPr>
          <p:cNvSpPr/>
          <p:nvPr userDrawn="1"/>
        </p:nvSpPr>
        <p:spPr>
          <a:xfrm>
            <a:off x="-8581" y="391254"/>
            <a:ext cx="12209162" cy="505092"/>
          </a:xfrm>
          <a:prstGeom prst="rect">
            <a:avLst/>
          </a:prstGeom>
          <a:solidFill>
            <a:srgbClr val="1716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72DBDF57-DCBA-8DF8-B5A6-B9E97C93C9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01232" y="146821"/>
            <a:ext cx="1079500" cy="1143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22FF689-8DE9-74E4-2621-85BB606A7426}"/>
              </a:ext>
            </a:extLst>
          </p:cNvPr>
          <p:cNvSpPr/>
          <p:nvPr userDrawn="1"/>
        </p:nvSpPr>
        <p:spPr>
          <a:xfrm>
            <a:off x="0" y="6520804"/>
            <a:ext cx="12209161" cy="337196"/>
          </a:xfrm>
          <a:prstGeom prst="rect">
            <a:avLst/>
          </a:prstGeom>
          <a:solidFill>
            <a:srgbClr val="1716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D67BFFD-723A-19FE-391F-3703C7529AD6}"/>
              </a:ext>
            </a:extLst>
          </p:cNvPr>
          <p:cNvSpPr txBox="1"/>
          <p:nvPr userDrawn="1"/>
        </p:nvSpPr>
        <p:spPr>
          <a:xfrm>
            <a:off x="0" y="6519446"/>
            <a:ext cx="12192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Respectful		|	Responsible	|	Resilient</a:t>
            </a:r>
            <a:endParaRPr lang="en-GB" sz="160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9369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52E357-81E7-F175-C492-9B1C296504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4"/>
            <a:ext cx="3932237" cy="1069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0D4671-5E6C-3E6C-00E4-C6B342A7A1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1E6D67-FA28-1701-BEFC-90163EE409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80197B-E528-286C-2AC1-FC1B579AE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3E5BE-4240-41A3-A40D-919CFC9C431B}" type="datetimeFigureOut">
              <a:rPr lang="en-GB" smtClean="0"/>
              <a:t>09/02/2026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95AE9A-09D5-D8F3-EF0C-A2272676D1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E9C936-174E-C5B8-EF00-0643A9522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9EB00-B278-4934-BF07-7C6438ACC1DA}" type="slidenum">
              <a:rPr lang="en-GB" smtClean="0"/>
              <a:t>‹#›</a:t>
            </a:fld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1A05470-3055-DB53-99CF-7E5B63CEAB49}"/>
              </a:ext>
            </a:extLst>
          </p:cNvPr>
          <p:cNvSpPr/>
          <p:nvPr userDrawn="1"/>
        </p:nvSpPr>
        <p:spPr>
          <a:xfrm>
            <a:off x="-8581" y="391254"/>
            <a:ext cx="12209162" cy="505092"/>
          </a:xfrm>
          <a:prstGeom prst="rect">
            <a:avLst/>
          </a:prstGeom>
          <a:solidFill>
            <a:srgbClr val="1716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1C034983-E786-DF14-0881-C5703CF12B8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01232" y="146821"/>
            <a:ext cx="1079500" cy="1143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E41FA1D-2762-4157-BD9D-5BBFF284B7AB}"/>
              </a:ext>
            </a:extLst>
          </p:cNvPr>
          <p:cNvSpPr/>
          <p:nvPr userDrawn="1"/>
        </p:nvSpPr>
        <p:spPr>
          <a:xfrm>
            <a:off x="0" y="6520804"/>
            <a:ext cx="12209161" cy="337196"/>
          </a:xfrm>
          <a:prstGeom prst="rect">
            <a:avLst/>
          </a:prstGeom>
          <a:solidFill>
            <a:srgbClr val="1716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A20EB45-D13D-4C3A-F27E-5F95F5D26792}"/>
              </a:ext>
            </a:extLst>
          </p:cNvPr>
          <p:cNvSpPr txBox="1"/>
          <p:nvPr userDrawn="1"/>
        </p:nvSpPr>
        <p:spPr>
          <a:xfrm>
            <a:off x="0" y="6519446"/>
            <a:ext cx="12192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Respectful		|	Responsible	|	Resilient</a:t>
            </a:r>
            <a:endParaRPr lang="en-GB" sz="160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7771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87E9A-C353-9032-33C1-AA83C113D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4"/>
            <a:ext cx="3932237" cy="1069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A9366F6-3369-49B9-ECC2-61450ACEAA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992333-60A2-0A2E-BB29-AC5DEAD8AA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BA0A9C-7CC4-CC90-C74C-39AE90768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3E5BE-4240-41A3-A40D-919CFC9C431B}" type="datetimeFigureOut">
              <a:rPr lang="en-GB" smtClean="0"/>
              <a:t>09/02/2026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1B2237-EAE2-0E01-2F62-2255534B3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83E017-7EF4-F9BD-C878-6E8B2896B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9EB00-B278-4934-BF07-7C6438ACC1DA}" type="slidenum">
              <a:rPr lang="en-GB" smtClean="0"/>
              <a:t>‹#›</a:t>
            </a:fld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FFF2D2-F104-6F20-FAB9-C58D89DCE07B}"/>
              </a:ext>
            </a:extLst>
          </p:cNvPr>
          <p:cNvSpPr/>
          <p:nvPr userDrawn="1"/>
        </p:nvSpPr>
        <p:spPr>
          <a:xfrm>
            <a:off x="-8581" y="391254"/>
            <a:ext cx="12209162" cy="505092"/>
          </a:xfrm>
          <a:prstGeom prst="rect">
            <a:avLst/>
          </a:prstGeom>
          <a:solidFill>
            <a:srgbClr val="1716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3B757209-F302-9739-3DD7-AC6D64420AE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01232" y="146821"/>
            <a:ext cx="1079500" cy="1143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A0B130A-ACD5-9868-2C77-408C7602453E}"/>
              </a:ext>
            </a:extLst>
          </p:cNvPr>
          <p:cNvSpPr/>
          <p:nvPr userDrawn="1"/>
        </p:nvSpPr>
        <p:spPr>
          <a:xfrm>
            <a:off x="0" y="6520804"/>
            <a:ext cx="12209161" cy="337196"/>
          </a:xfrm>
          <a:prstGeom prst="rect">
            <a:avLst/>
          </a:prstGeom>
          <a:solidFill>
            <a:srgbClr val="1716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4B0F89D-DFA4-33E4-048C-F76E8731C0AC}"/>
              </a:ext>
            </a:extLst>
          </p:cNvPr>
          <p:cNvSpPr txBox="1"/>
          <p:nvPr userDrawn="1"/>
        </p:nvSpPr>
        <p:spPr>
          <a:xfrm>
            <a:off x="0" y="6519446"/>
            <a:ext cx="12192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Respectful		|	Responsible	|	Resilient</a:t>
            </a:r>
            <a:endParaRPr lang="en-GB" sz="160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8216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D2E3A24-9A22-9650-5B02-81D015C055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88291"/>
            <a:ext cx="10515600" cy="7023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717C23-C03A-5265-AC25-E9BA9E6EA8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36BA2F-F9C1-1A01-7093-367127BE30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E813E5BE-4240-41A3-A40D-919CFC9C431B}" type="datetimeFigureOut">
              <a:rPr lang="en-GB" smtClean="0"/>
              <a:pPr/>
              <a:t>09/02/2026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5ABA27-E189-4D66-4DC9-F47B33B752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ABBB86-0D7B-6401-5E14-3DF31E6295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EE79EB00-B278-4934-BF07-7C6438ACC1D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E979B18-62C1-17E9-9FBB-37F436D867D0}"/>
              </a:ext>
            </a:extLst>
          </p:cNvPr>
          <p:cNvSpPr/>
          <p:nvPr userDrawn="1"/>
        </p:nvSpPr>
        <p:spPr>
          <a:xfrm>
            <a:off x="-8581" y="391254"/>
            <a:ext cx="12209162" cy="505092"/>
          </a:xfrm>
          <a:prstGeom prst="rect">
            <a:avLst/>
          </a:prstGeom>
          <a:solidFill>
            <a:srgbClr val="1716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2B29F7EB-C40C-E435-EC2F-EFED94D79661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9501232" y="146821"/>
            <a:ext cx="1079500" cy="1143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9D3AEA9-FE39-FB40-4A85-C80F46E24489}"/>
              </a:ext>
            </a:extLst>
          </p:cNvPr>
          <p:cNvSpPr/>
          <p:nvPr userDrawn="1"/>
        </p:nvSpPr>
        <p:spPr>
          <a:xfrm>
            <a:off x="0" y="6520804"/>
            <a:ext cx="12209161" cy="337196"/>
          </a:xfrm>
          <a:prstGeom prst="rect">
            <a:avLst/>
          </a:prstGeom>
          <a:solidFill>
            <a:srgbClr val="1716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B0DE4E7-D13B-D0E6-F054-44AF3E112C9B}"/>
              </a:ext>
            </a:extLst>
          </p:cNvPr>
          <p:cNvSpPr txBox="1"/>
          <p:nvPr userDrawn="1"/>
        </p:nvSpPr>
        <p:spPr>
          <a:xfrm>
            <a:off x="0" y="6519446"/>
            <a:ext cx="12192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Respectful		|	Responsible	|	Resilient</a:t>
            </a:r>
            <a:endParaRPr lang="en-GB" sz="160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1372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mailto:office@mysnhs.net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college%20student%20bedroom&amp;source=images&amp;cd=&amp;cad=rja&amp;docid=_q9gxYdXAfYZyM&amp;tbnid=YIrDh1yh2A8moM:&amp;ved=0CAUQjRw&amp;url=http://www.kingston.ac.uk/aboutkingstonuniversity/factsandfigures/ourhistory/photo-gallery/gallery-halls-of-residence/&amp;ei=0svTUvvDI4GqhAeNsoB4&amp;psig=AFQjCNEj8otfc788lxT0gEh05DI4raYTpw&amp;ust=1389698340181242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69773" y="1466769"/>
            <a:ext cx="9144000" cy="2134244"/>
          </a:xfrm>
        </p:spPr>
        <p:txBody>
          <a:bodyPr/>
          <a:lstStyle/>
          <a:p>
            <a:r>
              <a:rPr lang="en-GB">
                <a:latin typeface="Calibri"/>
                <a:ea typeface="Calibri"/>
                <a:cs typeface="Calibri"/>
              </a:rPr>
              <a:t>Year 11 Revision Evening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0594" y="4204144"/>
            <a:ext cx="9144000" cy="165576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659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/>
              <a:t>Revision &amp; Exam preparation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1284" y="1792928"/>
            <a:ext cx="9732922" cy="4248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4610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aph with blue and orange lines&#10;&#10;Description automatically generated">
            <a:extLst>
              <a:ext uri="{FF2B5EF4-FFF2-40B4-BE49-F238E27FC236}">
                <a16:creationId xmlns:a16="http://schemas.microsoft.com/office/drawing/2014/main" id="{191AC7CF-BFC5-E40C-5046-862B1C420F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4216" y="1858720"/>
            <a:ext cx="6772861" cy="432668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58AD6E90-5B39-D80B-4898-C22A1D90C156}"/>
              </a:ext>
            </a:extLst>
          </p:cNvPr>
          <p:cNvSpPr txBox="1">
            <a:spLocks/>
          </p:cNvSpPr>
          <p:nvPr/>
        </p:nvSpPr>
        <p:spPr>
          <a:xfrm>
            <a:off x="445294" y="1075733"/>
            <a:ext cx="5955506" cy="638767"/>
          </a:xfrm>
          <a:prstGeom prst="rect">
            <a:avLst/>
          </a:prstGeom>
        </p:spPr>
        <p:txBody>
          <a:bodyPr lIns="91440" tIns="45720" rIns="91440" bIns="45720" anchor="t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 u="sng">
                <a:latin typeface="Calibri"/>
                <a:cs typeface="Calibri"/>
              </a:rPr>
              <a:t>Spaced Retrieval is key</a:t>
            </a:r>
            <a:endParaRPr lang="en-GB" u="sng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A40949A-DE92-C12F-976A-A70C4693C63E}"/>
              </a:ext>
            </a:extLst>
          </p:cNvPr>
          <p:cNvSpPr txBox="1">
            <a:spLocks/>
          </p:cNvSpPr>
          <p:nvPr/>
        </p:nvSpPr>
        <p:spPr>
          <a:xfrm>
            <a:off x="278607" y="1861343"/>
            <a:ext cx="4276724" cy="4327526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latin typeface="Calibri"/>
                <a:cs typeface="Calibri"/>
              </a:rPr>
              <a:t>Revisit learning at regular intervals</a:t>
            </a:r>
            <a:endParaRPr lang="en-US"/>
          </a:p>
          <a:p>
            <a:endParaRPr lang="en-GB"/>
          </a:p>
          <a:p>
            <a:r>
              <a:rPr lang="en-GB">
                <a:latin typeface="Calibri"/>
                <a:cs typeface="Calibri"/>
              </a:rPr>
              <a:t>Speed of retrieval increases the more you revisit information</a:t>
            </a:r>
          </a:p>
          <a:p>
            <a:endParaRPr lang="en-GB"/>
          </a:p>
          <a:p>
            <a:r>
              <a:rPr lang="en-GB">
                <a:latin typeface="Calibri"/>
                <a:cs typeface="Calibri"/>
              </a:rPr>
              <a:t>Revisiting information now will increase retrieval in an exam situation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73325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58AD6E90-5B39-D80B-4898-C22A1D90C156}"/>
              </a:ext>
            </a:extLst>
          </p:cNvPr>
          <p:cNvSpPr txBox="1">
            <a:spLocks/>
          </p:cNvSpPr>
          <p:nvPr/>
        </p:nvSpPr>
        <p:spPr>
          <a:xfrm>
            <a:off x="445294" y="1075733"/>
            <a:ext cx="5955506" cy="638767"/>
          </a:xfrm>
          <a:prstGeom prst="rect">
            <a:avLst/>
          </a:prstGeom>
        </p:spPr>
        <p:txBody>
          <a:bodyPr lIns="91440" tIns="45720" rIns="91440" bIns="45720" anchor="t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 b="1" i="1" u="sng">
                <a:latin typeface="Calibri"/>
                <a:cs typeface="Calibri"/>
              </a:rPr>
              <a:t>How </a:t>
            </a:r>
            <a:r>
              <a:rPr lang="en-GB" u="sng">
                <a:latin typeface="Calibri"/>
                <a:cs typeface="Calibri"/>
              </a:rPr>
              <a:t>we revise is crucial</a:t>
            </a:r>
            <a:endParaRPr lang="en-GB" u="sng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A40949A-DE92-C12F-976A-A70C4693C63E}"/>
              </a:ext>
            </a:extLst>
          </p:cNvPr>
          <p:cNvSpPr txBox="1">
            <a:spLocks/>
          </p:cNvSpPr>
          <p:nvPr/>
        </p:nvSpPr>
        <p:spPr>
          <a:xfrm>
            <a:off x="278607" y="1861343"/>
            <a:ext cx="5526879" cy="431562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latin typeface="Calibri"/>
                <a:cs typeface="Calibri"/>
              </a:rPr>
              <a:t>Simply reading from a revision guide or notes will have minimal retention/impact</a:t>
            </a:r>
            <a:endParaRPr lang="en-GB"/>
          </a:p>
          <a:p>
            <a:endParaRPr lang="en-GB"/>
          </a:p>
          <a:p>
            <a:r>
              <a:rPr lang="en-GB">
                <a:latin typeface="Calibri"/>
                <a:cs typeface="Calibri"/>
              </a:rPr>
              <a:t>All the methods that have over 50% retention rate involve someone else helping the child – this is likely to be you as their parent (no matter how much they protest!)</a:t>
            </a:r>
            <a:endParaRPr lang="en-GB"/>
          </a:p>
        </p:txBody>
      </p:sp>
      <p:pic>
        <p:nvPicPr>
          <p:cNvPr id="2" name="Picture 1" descr="A pyramid of learning levels&#10;&#10;Description automatically generated">
            <a:extLst>
              <a:ext uri="{FF2B5EF4-FFF2-40B4-BE49-F238E27FC236}">
                <a16:creationId xmlns:a16="http://schemas.microsoft.com/office/drawing/2014/main" id="{CAD74852-7B79-F269-6296-1E41FFF6E9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1466" y="1714500"/>
            <a:ext cx="5799323" cy="4324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5299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/>
              <a:t>Helpful Apps &amp; Websites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940" y="2184813"/>
            <a:ext cx="4174996" cy="252301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4933" y="1789468"/>
            <a:ext cx="3952899" cy="243498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6454" y="4707832"/>
            <a:ext cx="3705005" cy="1420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8213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453" y="1278186"/>
            <a:ext cx="10115318" cy="496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9075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90092"/>
            <a:ext cx="9144000" cy="512434"/>
          </a:xfrm>
          <a:solidFill>
            <a:srgbClr val="FFFF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GB"/>
              <a:t>Revision cards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/>
              <a:t>For each topic:</a:t>
            </a:r>
          </a:p>
          <a:p>
            <a:pPr lvl="1"/>
            <a:r>
              <a:rPr lang="en-GB"/>
              <a:t>Use revision guides/ notes/ checklists to:</a:t>
            </a:r>
          </a:p>
          <a:p>
            <a:pPr lvl="2"/>
            <a:r>
              <a:rPr lang="en-GB"/>
              <a:t>Identify key words.</a:t>
            </a:r>
          </a:p>
          <a:p>
            <a:pPr lvl="2"/>
            <a:endParaRPr lang="en-GB"/>
          </a:p>
          <a:p>
            <a:pPr marL="514350" indent="-514350">
              <a:buFont typeface="+mj-lt"/>
              <a:buAutoNum type="arabicPeriod"/>
            </a:pPr>
            <a:r>
              <a:rPr lang="en-GB"/>
              <a:t>Make a card with information about this key word on.</a:t>
            </a:r>
          </a:p>
        </p:txBody>
      </p:sp>
      <p:sp>
        <p:nvSpPr>
          <p:cNvPr id="4" name="Rectangle 3"/>
          <p:cNvSpPr/>
          <p:nvPr/>
        </p:nvSpPr>
        <p:spPr>
          <a:xfrm>
            <a:off x="3215680" y="4739482"/>
            <a:ext cx="2286000" cy="1676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>
                <a:solidFill>
                  <a:schemeClr val="tx1"/>
                </a:solidFill>
              </a:rPr>
              <a:t>Diffusion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6384032" y="4739482"/>
            <a:ext cx="2286000" cy="1676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>
                <a:solidFill>
                  <a:schemeClr val="tx1"/>
                </a:solidFill>
              </a:rPr>
              <a:t>Definition:</a:t>
            </a:r>
          </a:p>
          <a:p>
            <a:pPr algn="ctr"/>
            <a:r>
              <a:rPr lang="en-GB" sz="2400">
                <a:solidFill>
                  <a:schemeClr val="tx1"/>
                </a:solidFill>
              </a:rPr>
              <a:t>Picture:</a:t>
            </a:r>
          </a:p>
        </p:txBody>
      </p:sp>
    </p:spTree>
    <p:extLst>
      <p:ext uri="{BB962C8B-B14F-4D97-AF65-F5344CB8AC3E}">
        <p14:creationId xmlns:p14="http://schemas.microsoft.com/office/powerpoint/2010/main" val="716476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120"/>
    </mc:Choice>
    <mc:Fallback xmlns="">
      <p:transition spd="slow" advTm="2112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69124"/>
            <a:ext cx="3906982" cy="533401"/>
          </a:xfrm>
          <a:solidFill>
            <a:srgbClr val="FFFF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GB"/>
              <a:t>Revision cards</a:t>
            </a:r>
          </a:p>
        </p:txBody>
      </p:sp>
      <p:sp>
        <p:nvSpPr>
          <p:cNvPr id="4" name="Rectangle 3"/>
          <p:cNvSpPr/>
          <p:nvPr/>
        </p:nvSpPr>
        <p:spPr>
          <a:xfrm>
            <a:off x="2819400" y="1055914"/>
            <a:ext cx="2286000" cy="1676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2400">
                <a:solidFill>
                  <a:schemeClr val="bg1"/>
                </a:solidFill>
              </a:rPr>
              <a:t>Question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6096000" y="1055914"/>
            <a:ext cx="2286000" cy="1676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2400">
                <a:solidFill>
                  <a:schemeClr val="bg1"/>
                </a:solidFill>
              </a:rPr>
              <a:t>Answer</a:t>
            </a:r>
          </a:p>
        </p:txBody>
      </p:sp>
      <p:sp>
        <p:nvSpPr>
          <p:cNvPr id="6" name="Rectangle 5"/>
          <p:cNvSpPr/>
          <p:nvPr/>
        </p:nvSpPr>
        <p:spPr>
          <a:xfrm>
            <a:off x="2819400" y="2841171"/>
            <a:ext cx="2286000" cy="1676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2400">
                <a:solidFill>
                  <a:schemeClr val="bg1"/>
                </a:solidFill>
              </a:rPr>
              <a:t>Diagram/ graph</a:t>
            </a:r>
          </a:p>
        </p:txBody>
      </p:sp>
      <p:sp>
        <p:nvSpPr>
          <p:cNvPr id="7" name="Rectangle 6"/>
          <p:cNvSpPr/>
          <p:nvPr/>
        </p:nvSpPr>
        <p:spPr>
          <a:xfrm>
            <a:off x="6096000" y="2841171"/>
            <a:ext cx="2286000" cy="1676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2400">
                <a:solidFill>
                  <a:schemeClr val="bg1"/>
                </a:solidFill>
              </a:rPr>
              <a:t>Explanation of what this is showing</a:t>
            </a:r>
          </a:p>
        </p:txBody>
      </p:sp>
      <p:sp>
        <p:nvSpPr>
          <p:cNvPr id="9" name="Rectangle 8"/>
          <p:cNvSpPr/>
          <p:nvPr/>
        </p:nvSpPr>
        <p:spPr>
          <a:xfrm>
            <a:off x="2819400" y="4669971"/>
            <a:ext cx="2286000" cy="1676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2400">
                <a:solidFill>
                  <a:schemeClr val="bg1"/>
                </a:solidFill>
              </a:rPr>
              <a:t>Key information about topics you really struggle with</a:t>
            </a:r>
          </a:p>
        </p:txBody>
      </p:sp>
      <p:sp>
        <p:nvSpPr>
          <p:cNvPr id="10" name="Rectangle 9"/>
          <p:cNvSpPr/>
          <p:nvPr/>
        </p:nvSpPr>
        <p:spPr>
          <a:xfrm>
            <a:off x="6096000" y="4669971"/>
            <a:ext cx="2286000" cy="1676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2400">
                <a:solidFill>
                  <a:schemeClr val="bg1"/>
                </a:solidFill>
              </a:rPr>
              <a:t>Exam tips- key scientific words to use</a:t>
            </a:r>
          </a:p>
        </p:txBody>
      </p:sp>
    </p:spTree>
    <p:extLst>
      <p:ext uri="{BB962C8B-B14F-4D97-AF65-F5344CB8AC3E}">
        <p14:creationId xmlns:p14="http://schemas.microsoft.com/office/powerpoint/2010/main" val="2288929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000"/>
    </mc:Choice>
    <mc:Fallback xmlns="">
      <p:transition spd="slow" advTm="19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78216"/>
            <a:ext cx="9144000" cy="512433"/>
          </a:xfrm>
          <a:solidFill>
            <a:srgbClr val="FFFF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GB"/>
              <a:t>How to use revision cards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/>
              <a:t>Get a friend/ parent (they will love to help) to read one side of a card, you give them the answer.</a:t>
            </a:r>
          </a:p>
          <a:p>
            <a:endParaRPr lang="en-GB"/>
          </a:p>
          <a:p>
            <a:r>
              <a:rPr lang="en-GB"/>
              <a:t>Test yourself by reading a key word and working out answer. Check you are correct.</a:t>
            </a:r>
          </a:p>
          <a:p>
            <a:endParaRPr lang="en-GB"/>
          </a:p>
          <a:p>
            <a:r>
              <a:rPr lang="en-GB"/>
              <a:t>Cards you get correct at least twice go to the bottom of the pile so you have more difficult ones to test regularly.</a:t>
            </a:r>
          </a:p>
        </p:txBody>
      </p:sp>
    </p:spTree>
    <p:extLst>
      <p:ext uri="{BB962C8B-B14F-4D97-AF65-F5344CB8AC3E}">
        <p14:creationId xmlns:p14="http://schemas.microsoft.com/office/powerpoint/2010/main" val="97196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56"/>
    </mc:Choice>
    <mc:Fallback xmlns="">
      <p:transition spd="slow" advTm="4856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56259"/>
            <a:ext cx="2857995" cy="576429"/>
          </a:xfrm>
          <a:solidFill>
            <a:srgbClr val="FFFF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GB"/>
              <a:t>Mind maps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1295401"/>
            <a:ext cx="8839200" cy="4525963"/>
          </a:xfrm>
        </p:spPr>
        <p:txBody>
          <a:bodyPr/>
          <a:lstStyle/>
          <a:p>
            <a:r>
              <a:rPr lang="en-GB"/>
              <a:t>Choose a topic.</a:t>
            </a:r>
          </a:p>
          <a:p>
            <a:r>
              <a:rPr lang="en-GB"/>
              <a:t>Break that topic into subtopics.</a:t>
            </a:r>
          </a:p>
          <a:p>
            <a:r>
              <a:rPr lang="en-GB"/>
              <a:t>Branch out each subject to expand the key ideas using questions, definitions, pictures and colour.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4622" y="1036636"/>
            <a:ext cx="8332763" cy="535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2761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656"/>
    </mc:Choice>
    <mc:Fallback xmlns="">
      <p:transition spd="slow" advTm="136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12936"/>
            <a:ext cx="4833257" cy="513339"/>
          </a:xfrm>
          <a:solidFill>
            <a:srgbClr val="FFFF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GB"/>
              <a:t>Key word glossaries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1494826"/>
            <a:ext cx="8839200" cy="4525963"/>
          </a:xfrm>
        </p:spPr>
        <p:txBody>
          <a:bodyPr/>
          <a:lstStyle/>
          <a:p>
            <a:r>
              <a:rPr lang="en-GB"/>
              <a:t>Make a glossary of key terms.</a:t>
            </a:r>
          </a:p>
          <a:p>
            <a:r>
              <a:rPr lang="en-GB"/>
              <a:t>Use this when doing exam questions.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971800" y="2590801"/>
          <a:ext cx="6172200" cy="3854263"/>
        </p:xfrm>
        <a:graphic>
          <a:graphicData uri="http://schemas.openxmlformats.org/drawingml/2006/table">
            <a:tbl>
              <a:tblPr firstRow="1" firstCol="1" bandRow="1"/>
              <a:tblGrid>
                <a:gridCol w="14743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940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38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35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>
                          <a:effectLst/>
                          <a:latin typeface="Comic Sans MS"/>
                          <a:ea typeface="Times New Roman"/>
                          <a:cs typeface="Times New Roman"/>
                        </a:rPr>
                        <a:t>Word</a:t>
                      </a:r>
                      <a:endParaRPr lang="en-GB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13" marR="351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>
                          <a:effectLst/>
                          <a:latin typeface="Comic Sans MS"/>
                          <a:ea typeface="Times New Roman"/>
                          <a:cs typeface="Times New Roman"/>
                        </a:rPr>
                        <a:t>Picture</a:t>
                      </a:r>
                      <a:endParaRPr lang="en-GB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13" marR="351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>
                          <a:effectLst/>
                          <a:latin typeface="Comic Sans MS"/>
                          <a:ea typeface="Times New Roman"/>
                          <a:cs typeface="Times New Roman"/>
                        </a:rPr>
                        <a:t>Meaning</a:t>
                      </a:r>
                      <a:endParaRPr lang="en-GB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13" marR="351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0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>
                          <a:effectLst/>
                          <a:latin typeface="Comic Sans MS"/>
                          <a:ea typeface="Times New Roman"/>
                          <a:cs typeface="Times New Roman"/>
                        </a:rPr>
                        <a:t>density</a:t>
                      </a:r>
                      <a:endParaRPr lang="en-GB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13" marR="351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omic Sans MS"/>
                          <a:ea typeface="Times New Roman"/>
                          <a:cs typeface="Times New Roman"/>
                        </a:rPr>
                        <a:t> </a:t>
                      </a:r>
                      <a:endParaRPr lang="en-GB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13" marR="35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omic Sans MS"/>
                          <a:ea typeface="Times New Roman"/>
                          <a:cs typeface="Times New Roman"/>
                        </a:rPr>
                        <a:t>How tightly packed the particles are.</a:t>
                      </a:r>
                      <a:endParaRPr lang="en-GB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13" marR="35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0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>
                          <a:effectLst/>
                          <a:latin typeface="Comic Sans MS"/>
                          <a:ea typeface="Times New Roman"/>
                          <a:cs typeface="Times New Roman"/>
                        </a:rPr>
                        <a:t>diffusion</a:t>
                      </a:r>
                      <a:endParaRPr lang="en-GB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13" marR="351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omic Sans MS"/>
                          <a:ea typeface="Times New Roman"/>
                          <a:cs typeface="Times New Roman"/>
                        </a:rPr>
                        <a:t> </a:t>
                      </a:r>
                      <a:endParaRPr lang="en-GB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13" marR="35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omic Sans MS"/>
                          <a:ea typeface="Times New Roman"/>
                          <a:cs typeface="Times New Roman"/>
                        </a:rPr>
                        <a:t>Particles spreading out to fill the space available.</a:t>
                      </a:r>
                      <a:endParaRPr lang="en-GB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13" marR="35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0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>
                          <a:effectLst/>
                          <a:latin typeface="Comic Sans MS"/>
                          <a:ea typeface="Times New Roman"/>
                          <a:cs typeface="Times New Roman"/>
                        </a:rPr>
                        <a:t>particle</a:t>
                      </a:r>
                      <a:endParaRPr lang="en-GB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13" marR="351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omic Sans MS"/>
                          <a:ea typeface="Times New Roman"/>
                          <a:cs typeface="Times New Roman"/>
                        </a:rPr>
                        <a:t> </a:t>
                      </a:r>
                      <a:endParaRPr lang="en-GB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13" marR="35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omic Sans MS"/>
                          <a:ea typeface="Times New Roman"/>
                          <a:cs typeface="Times New Roman"/>
                        </a:rPr>
                        <a:t>Tiny things that everything is made from.</a:t>
                      </a:r>
                      <a:endParaRPr lang="en-GB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13" marR="35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0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>
                          <a:effectLst/>
                          <a:latin typeface="Comic Sans MS"/>
                          <a:ea typeface="Times New Roman"/>
                          <a:cs typeface="Times New Roman"/>
                        </a:rPr>
                        <a:t>state</a:t>
                      </a:r>
                      <a:endParaRPr lang="en-GB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13" marR="351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omic Sans MS"/>
                          <a:ea typeface="Times New Roman"/>
                          <a:cs typeface="Times New Roman"/>
                        </a:rPr>
                        <a:t> </a:t>
                      </a:r>
                      <a:endParaRPr lang="en-GB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13" marR="35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omic Sans MS"/>
                          <a:ea typeface="Times New Roman"/>
                          <a:cs typeface="Times New Roman"/>
                        </a:rPr>
                        <a:t>Whether something is a solid, a liquid or a gas.</a:t>
                      </a:r>
                      <a:endParaRPr lang="en-GB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13" marR="35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0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>
                          <a:effectLst/>
                          <a:latin typeface="Comic Sans MS"/>
                          <a:ea typeface="Times New Roman"/>
                          <a:cs typeface="Times New Roman"/>
                        </a:rPr>
                        <a:t>concentration</a:t>
                      </a:r>
                      <a:endParaRPr lang="en-GB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13" marR="351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omic Sans MS"/>
                          <a:ea typeface="Times New Roman"/>
                          <a:cs typeface="Times New Roman"/>
                        </a:rPr>
                        <a:t> </a:t>
                      </a:r>
                      <a:endParaRPr lang="en-GB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13" marR="35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omic Sans MS"/>
                          <a:ea typeface="Times New Roman"/>
                          <a:cs typeface="Times New Roman"/>
                        </a:rPr>
                        <a:t>How many particles there are in a</a:t>
                      </a:r>
                      <a:r>
                        <a:rPr lang="en-GB" sz="1400" baseline="0">
                          <a:effectLst/>
                          <a:latin typeface="Comic Sans MS"/>
                          <a:ea typeface="Times New Roman"/>
                          <a:cs typeface="Times New Roman"/>
                        </a:rPr>
                        <a:t> specific volume of liquid.</a:t>
                      </a:r>
                      <a:endParaRPr lang="en-GB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13" marR="35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07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>
                          <a:effectLst/>
                          <a:latin typeface="Comic Sans MS"/>
                          <a:ea typeface="Times New Roman"/>
                          <a:cs typeface="Times New Roman"/>
                        </a:rPr>
                        <a:t>condensation</a:t>
                      </a:r>
                      <a:endParaRPr lang="en-GB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13" marR="351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omic Sans MS"/>
                          <a:ea typeface="Times New Roman"/>
                          <a:cs typeface="Times New Roman"/>
                        </a:rPr>
                        <a:t> </a:t>
                      </a:r>
                      <a:endParaRPr lang="en-GB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13" marR="35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omic Sans MS"/>
                          <a:ea typeface="Times New Roman"/>
                          <a:cs typeface="Times New Roman"/>
                        </a:rPr>
                        <a:t>Change from a gas to a liquid e.g. steam turning into water on a bathroom mirror.</a:t>
                      </a:r>
                      <a:endParaRPr lang="en-GB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13" marR="351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8688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264"/>
    </mc:Choice>
    <mc:Fallback xmlns="">
      <p:transition spd="slow" advTm="15264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8CFEAD-6912-5217-40CF-B5BC2AE8F9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latin typeface="Calibri"/>
                <a:ea typeface="Calibri"/>
                <a:cs typeface="Calibri"/>
              </a:rPr>
              <a:t>Why Parent Engagement matters</a:t>
            </a:r>
            <a:endParaRPr lang="en-US">
              <a:ea typeface="Calibri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9C3F92-E54F-DBB8-D6A2-948B7FB7F3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Calibri"/>
                <a:ea typeface="Calibri"/>
                <a:cs typeface="Calibri"/>
              </a:rPr>
              <a:t>There is an established link between the home learning environment and children’s performance at school</a:t>
            </a:r>
          </a:p>
          <a:p>
            <a:r>
              <a:rPr lang="en-US" dirty="0">
                <a:latin typeface="Calibri"/>
                <a:ea typeface="Calibri"/>
                <a:cs typeface="Calibri"/>
              </a:rPr>
              <a:t>We have a shared priority to deliver the best outcomes for our children</a:t>
            </a:r>
          </a:p>
          <a:p>
            <a:r>
              <a:rPr lang="en-US" dirty="0">
                <a:latin typeface="Calibri"/>
                <a:ea typeface="Calibri"/>
                <a:cs typeface="Calibri"/>
              </a:rPr>
              <a:t>The average impact of parental engagement is +4 months’ progress over the course of a year (2 years in total for Secondary School) </a:t>
            </a:r>
            <a:endParaRPr lang="en-US" dirty="0">
              <a:ea typeface="Calibri"/>
            </a:endParaRPr>
          </a:p>
          <a:p>
            <a:pPr marL="0" indent="0">
              <a:buNone/>
            </a:pPr>
            <a:r>
              <a:rPr lang="en-US" b="1" i="1" dirty="0">
                <a:latin typeface="Calibri"/>
                <a:ea typeface="Calibri"/>
                <a:cs typeface="Calibri"/>
              </a:rPr>
              <a:t>However</a:t>
            </a:r>
            <a:r>
              <a:rPr lang="en-US" dirty="0">
                <a:latin typeface="Calibri"/>
                <a:ea typeface="Calibri"/>
                <a:cs typeface="Calibri"/>
              </a:rPr>
              <a:t>.....</a:t>
            </a:r>
          </a:p>
          <a:p>
            <a:r>
              <a:rPr lang="en-US" dirty="0">
                <a:latin typeface="Calibri"/>
                <a:ea typeface="Calibri"/>
                <a:cs typeface="Calibri"/>
              </a:rPr>
              <a:t>Working effectively with children can be challenging, and is likely to require sustained </a:t>
            </a:r>
            <a:r>
              <a:rPr lang="en-US" b="1" dirty="0">
                <a:latin typeface="Calibri"/>
                <a:ea typeface="Calibri"/>
                <a:cs typeface="Calibri"/>
              </a:rPr>
              <a:t>effort </a:t>
            </a:r>
            <a:r>
              <a:rPr lang="en-US" dirty="0">
                <a:latin typeface="Calibri"/>
                <a:ea typeface="Calibri"/>
                <a:cs typeface="Calibri"/>
              </a:rPr>
              <a:t>and </a:t>
            </a:r>
            <a:r>
              <a:rPr lang="en-US" b="1" dirty="0">
                <a:latin typeface="Calibri"/>
                <a:ea typeface="Calibri"/>
                <a:cs typeface="Calibri"/>
              </a:rPr>
              <a:t>support </a:t>
            </a:r>
            <a:r>
              <a:rPr lang="en-US" dirty="0">
                <a:latin typeface="Calibri"/>
                <a:ea typeface="Calibri"/>
                <a:cs typeface="Calibri"/>
              </a:rPr>
              <a:t>(2-way process)</a:t>
            </a:r>
            <a:endParaRPr lang="en-US" b="1" i="1" dirty="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432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80011"/>
            <a:ext cx="9144000" cy="510638"/>
          </a:xfrm>
          <a:solidFill>
            <a:srgbClr val="FFFF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GB"/>
              <a:t>Past paper/ exam style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/>
              <a:t>Try to answer:</a:t>
            </a:r>
          </a:p>
          <a:p>
            <a:pPr lvl="1"/>
            <a:r>
              <a:rPr lang="en-GB"/>
              <a:t>Exam conditions</a:t>
            </a:r>
          </a:p>
          <a:p>
            <a:pPr lvl="1"/>
            <a:r>
              <a:rPr lang="en-GB"/>
              <a:t>Open book</a:t>
            </a:r>
          </a:p>
          <a:p>
            <a:r>
              <a:rPr lang="en-GB"/>
              <a:t>Questions to test your understanding.</a:t>
            </a:r>
          </a:p>
          <a:p>
            <a:r>
              <a:rPr lang="en-GB"/>
              <a:t>Mark them using the mark scheme.</a:t>
            </a:r>
          </a:p>
          <a:p>
            <a:r>
              <a:rPr lang="en-GB"/>
              <a:t>Correct them to learn from them.</a:t>
            </a:r>
          </a:p>
          <a:p>
            <a:endParaRPr lang="en-GB"/>
          </a:p>
          <a:p>
            <a:r>
              <a:rPr lang="en-GB"/>
              <a:t>If you got it wrong work out </a:t>
            </a:r>
            <a:r>
              <a:rPr lang="en-GB" b="1" u="sng"/>
              <a:t>why!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1450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744"/>
    </mc:Choice>
    <mc:Fallback xmlns="">
      <p:transition spd="slow" advTm="30744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80010"/>
            <a:ext cx="1662545" cy="510639"/>
          </a:xfrm>
          <a:solidFill>
            <a:srgbClr val="FFFF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GB"/>
              <a:t>Other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>
                <a:latin typeface="Calibri"/>
                <a:ea typeface="Calibri"/>
                <a:cs typeface="Calibri"/>
              </a:rPr>
              <a:t>Mnemonics.</a:t>
            </a:r>
          </a:p>
          <a:p>
            <a:r>
              <a:rPr lang="en-GB">
                <a:latin typeface="Calibri"/>
                <a:ea typeface="Calibri"/>
                <a:cs typeface="Calibri"/>
              </a:rPr>
              <a:t>Silly stories.</a:t>
            </a:r>
          </a:p>
          <a:p>
            <a:r>
              <a:rPr lang="en-GB">
                <a:latin typeface="Calibri"/>
                <a:ea typeface="Calibri"/>
                <a:cs typeface="Calibri"/>
              </a:rPr>
              <a:t>Keep practicing… you may not get it first time but if you keep going, it will happen.</a:t>
            </a:r>
          </a:p>
          <a:p>
            <a:r>
              <a:rPr lang="en-GB">
                <a:latin typeface="Calibri"/>
                <a:ea typeface="Calibri"/>
                <a:cs typeface="Calibri"/>
              </a:rPr>
              <a:t>If you don’t understand it, don’t panic just learn the key words and you still could get full marks in a question on it.</a:t>
            </a:r>
          </a:p>
        </p:txBody>
      </p:sp>
    </p:spTree>
    <p:extLst>
      <p:ext uri="{BB962C8B-B14F-4D97-AF65-F5344CB8AC3E}">
        <p14:creationId xmlns:p14="http://schemas.microsoft.com/office/powerpoint/2010/main" val="3727671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033"/>
    </mc:Choice>
    <mc:Fallback xmlns="">
      <p:transition spd="slow" advTm="18033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91887"/>
            <a:ext cx="7738753" cy="498764"/>
          </a:xfrm>
          <a:solidFill>
            <a:srgbClr val="FFFF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GB"/>
              <a:t>Strategies for success in exams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1143000"/>
            <a:ext cx="9144000" cy="5715000"/>
          </a:xfrm>
        </p:spPr>
        <p:txBody>
          <a:bodyPr>
            <a:normAutofit/>
          </a:bodyPr>
          <a:lstStyle/>
          <a:p>
            <a:r>
              <a:rPr lang="en-GB"/>
              <a:t>Highlight </a:t>
            </a:r>
            <a:r>
              <a:rPr lang="en-GB" b="1"/>
              <a:t>command words </a:t>
            </a:r>
            <a:r>
              <a:rPr lang="en-GB"/>
              <a:t>and information.</a:t>
            </a:r>
          </a:p>
          <a:p>
            <a:r>
              <a:rPr lang="en-GB"/>
              <a:t>Look at </a:t>
            </a:r>
            <a:r>
              <a:rPr lang="en-GB" b="1"/>
              <a:t>how many marks </a:t>
            </a:r>
            <a:r>
              <a:rPr lang="en-GB"/>
              <a:t>a question is worth.</a:t>
            </a:r>
          </a:p>
          <a:p>
            <a:r>
              <a:rPr lang="en-GB" b="1"/>
              <a:t>Bullet point answers </a:t>
            </a:r>
            <a:r>
              <a:rPr lang="en-GB"/>
              <a:t>to try to make sure you make clear points.</a:t>
            </a:r>
          </a:p>
          <a:p>
            <a:r>
              <a:rPr lang="en-GB"/>
              <a:t>Think about </a:t>
            </a:r>
            <a:r>
              <a:rPr lang="en-GB" b="1"/>
              <a:t>key words </a:t>
            </a:r>
            <a:r>
              <a:rPr lang="en-GB"/>
              <a:t>to include in an answer before you start writing.</a:t>
            </a:r>
          </a:p>
          <a:p>
            <a:r>
              <a:rPr lang="en-GB"/>
              <a:t>Show your </a:t>
            </a:r>
            <a:r>
              <a:rPr lang="en-GB" b="1"/>
              <a:t>working for calculations </a:t>
            </a:r>
            <a:r>
              <a:rPr lang="en-GB"/>
              <a:t>and include units.</a:t>
            </a:r>
          </a:p>
          <a:p>
            <a:r>
              <a:rPr lang="en-GB"/>
              <a:t>If it seems straightforward </a:t>
            </a:r>
            <a:r>
              <a:rPr lang="en-GB" b="1"/>
              <a:t>don’t doubt it</a:t>
            </a:r>
            <a:r>
              <a:rPr lang="en-GB"/>
              <a:t>, some questions will be easier than you expect.</a:t>
            </a:r>
          </a:p>
          <a:p>
            <a:r>
              <a:rPr lang="en-GB" b="1"/>
              <a:t>Don’t rush </a:t>
            </a:r>
            <a:r>
              <a:rPr lang="en-GB"/>
              <a:t>when you are finding numbers from a graph.</a:t>
            </a:r>
          </a:p>
          <a:p>
            <a:pPr marL="0" indent="0">
              <a:buNone/>
            </a:pPr>
            <a:endParaRPr lang="en-GB"/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1604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040"/>
    </mc:Choice>
    <mc:Fallback xmlns="">
      <p:transition spd="slow" advTm="4904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/>
              <a:t>Sturminster Newton Sixth Form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500"/>
              </a:spcAft>
            </a:pPr>
            <a:r>
              <a:rPr lang="en-GB" dirty="0">
                <a:latin typeface="Calibri"/>
                <a:ea typeface="Calibri"/>
                <a:cs typeface="Calibri"/>
              </a:rPr>
              <a:t>Sixth Form Team – Mr Ling, Mrs Privett</a:t>
            </a:r>
            <a:endParaRPr lang="en-US"/>
          </a:p>
          <a:p>
            <a:pPr>
              <a:spcAft>
                <a:spcPts val="500"/>
              </a:spcAft>
            </a:pPr>
            <a:r>
              <a:rPr lang="en-GB" dirty="0">
                <a:latin typeface="Calibri"/>
                <a:ea typeface="Calibri"/>
                <a:cs typeface="Calibri"/>
              </a:rPr>
              <a:t>Young people are required to remain in education, work place training until the age of 18</a:t>
            </a:r>
          </a:p>
          <a:p>
            <a:pPr>
              <a:spcAft>
                <a:spcPts val="500"/>
              </a:spcAft>
            </a:pPr>
            <a:r>
              <a:rPr lang="en-GB" dirty="0">
                <a:latin typeface="Calibri"/>
                <a:ea typeface="Calibri"/>
                <a:cs typeface="Calibri"/>
              </a:rPr>
              <a:t>If you would like a meeting with the Head of Sixth Form to explore the post-16 options for your young person, please email: </a:t>
            </a:r>
            <a:r>
              <a:rPr lang="en-GB" dirty="0">
                <a:latin typeface="Calibri"/>
                <a:ea typeface="Calibri"/>
                <a:cs typeface="Calibri"/>
                <a:hlinkClick r:id="rId2"/>
              </a:rPr>
              <a:t>office@mysnhs.net</a:t>
            </a:r>
            <a:endParaRPr lang="en-GB" dirty="0">
              <a:ea typeface="Calibri"/>
              <a:hlinkClick r:id="rId2"/>
            </a:endParaRPr>
          </a:p>
          <a:p>
            <a:pPr>
              <a:spcAft>
                <a:spcPts val="500"/>
              </a:spcAft>
            </a:pPr>
            <a:r>
              <a:rPr lang="en-GB" dirty="0">
                <a:latin typeface="Calibri"/>
                <a:ea typeface="Calibri"/>
                <a:cs typeface="Calibri"/>
              </a:rPr>
              <a:t>Thursday 13th November – Sixth Form Destinations and Open Evening, 5pm to 7pm </a:t>
            </a:r>
            <a:endParaRPr lang="en-GB" dirty="0"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398947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02" y="1075733"/>
            <a:ext cx="11171498" cy="643891"/>
          </a:xfrm>
        </p:spPr>
        <p:txBody>
          <a:bodyPr>
            <a:normAutofit fontScale="90000"/>
          </a:bodyPr>
          <a:lstStyle/>
          <a:p>
            <a:r>
              <a:rPr lang="en-GB"/>
              <a:t>Key Contacts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173" y="2184813"/>
            <a:ext cx="10515600" cy="3977315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r>
              <a:rPr lang="en-GB">
                <a:latin typeface="Calibri"/>
                <a:ea typeface="Calibri"/>
                <a:cs typeface="Calibri"/>
              </a:rPr>
              <a:t>Miss K Allen – Head of Year 10 and Year 11</a:t>
            </a:r>
          </a:p>
          <a:p>
            <a:r>
              <a:rPr lang="en-GB">
                <a:latin typeface="Calibri"/>
                <a:ea typeface="Calibri"/>
                <a:cs typeface="Calibri"/>
              </a:rPr>
              <a:t>Mrs S Hoffman – SENDCo</a:t>
            </a:r>
          </a:p>
          <a:p>
            <a:r>
              <a:rPr lang="en-GB">
                <a:latin typeface="Calibri"/>
                <a:ea typeface="Calibri"/>
                <a:cs typeface="Calibri"/>
              </a:rPr>
              <a:t>Mrs E Brooks– Exams Officer</a:t>
            </a:r>
          </a:p>
          <a:p>
            <a:r>
              <a:rPr lang="en-GB">
                <a:latin typeface="Calibri"/>
                <a:ea typeface="Calibri"/>
                <a:cs typeface="Calibri"/>
              </a:rPr>
              <a:t>Mr P Dodman – Careers Lead</a:t>
            </a:r>
          </a:p>
          <a:p>
            <a:r>
              <a:rPr lang="en-GB">
                <a:latin typeface="Calibri"/>
                <a:ea typeface="Calibri"/>
                <a:cs typeface="Calibri"/>
              </a:rPr>
              <a:t>Mr S Ling – Executive Head of Sixth Form</a:t>
            </a:r>
          </a:p>
          <a:p>
            <a:r>
              <a:rPr lang="en-GB">
                <a:latin typeface="Calibri"/>
                <a:ea typeface="Calibri"/>
                <a:cs typeface="Calibri"/>
              </a:rPr>
              <a:t>Dr K King – Head of Science</a:t>
            </a:r>
          </a:p>
          <a:p>
            <a:r>
              <a:rPr lang="en-GB">
                <a:latin typeface="Calibri"/>
                <a:ea typeface="Calibri"/>
                <a:cs typeface="Calibri"/>
              </a:rPr>
              <a:t>Mr J Hawkins – Head of English</a:t>
            </a:r>
          </a:p>
          <a:p>
            <a:r>
              <a:rPr lang="en-GB">
                <a:latin typeface="Calibri"/>
                <a:ea typeface="Calibri"/>
                <a:cs typeface="Calibri"/>
              </a:rPr>
              <a:t>Mr S Miller – Lead in Maths</a:t>
            </a:r>
          </a:p>
          <a:p>
            <a:r>
              <a:rPr lang="en-GB">
                <a:latin typeface="Calibri"/>
                <a:ea typeface="Calibri"/>
                <a:cs typeface="Calibri"/>
              </a:rPr>
              <a:t>Mrs L Woods – Head of MFL</a:t>
            </a:r>
          </a:p>
          <a:p>
            <a:endParaRPr lang="en-GB"/>
          </a:p>
          <a:p>
            <a:pPr marL="0" indent="0">
              <a:buNone/>
            </a:pPr>
            <a:r>
              <a:rPr lang="en-GB" b="1">
                <a:latin typeface="Calibri"/>
                <a:ea typeface="Calibri"/>
                <a:cs typeface="Calibri"/>
              </a:rPr>
              <a:t>All contactable on: office@mysnhs.net</a:t>
            </a:r>
          </a:p>
        </p:txBody>
      </p:sp>
    </p:spTree>
    <p:extLst>
      <p:ext uri="{BB962C8B-B14F-4D97-AF65-F5344CB8AC3E}">
        <p14:creationId xmlns:p14="http://schemas.microsoft.com/office/powerpoint/2010/main" val="26721848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www.eli-africa.org/wp-content/uploads/success-bab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90266" y="1564493"/>
            <a:ext cx="6580812" cy="481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4792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02" y="1075733"/>
            <a:ext cx="11171498" cy="643891"/>
          </a:xfrm>
        </p:spPr>
        <p:txBody>
          <a:bodyPr>
            <a:normAutofit fontScale="90000"/>
          </a:bodyPr>
          <a:lstStyle/>
          <a:p>
            <a:r>
              <a:rPr lang="en-GB"/>
              <a:t>Aims for this evening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173" y="1847355"/>
            <a:ext cx="10515600" cy="436176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>
                <a:latin typeface="Calibri"/>
                <a:ea typeface="Calibri"/>
                <a:cs typeface="Calibri"/>
              </a:rPr>
              <a:t>Provide a brief overview of the Year 11 GCSE exams process with key dates</a:t>
            </a:r>
          </a:p>
          <a:p>
            <a:r>
              <a:rPr lang="en-GB">
                <a:latin typeface="Calibri"/>
                <a:ea typeface="Calibri"/>
                <a:cs typeface="Calibri"/>
              </a:rPr>
              <a:t>To outline expectations of students</a:t>
            </a:r>
          </a:p>
          <a:p>
            <a:r>
              <a:rPr lang="en-GB">
                <a:latin typeface="Calibri"/>
                <a:ea typeface="Calibri"/>
                <a:cs typeface="Calibri"/>
              </a:rPr>
              <a:t>To provide guidance on how you can support your child in:</a:t>
            </a:r>
          </a:p>
          <a:p>
            <a:pPr lvl="1"/>
            <a:r>
              <a:rPr lang="en-GB">
                <a:latin typeface="Calibri"/>
                <a:ea typeface="Calibri"/>
                <a:cs typeface="Calibri"/>
              </a:rPr>
              <a:t>English</a:t>
            </a:r>
          </a:p>
          <a:p>
            <a:pPr lvl="1"/>
            <a:r>
              <a:rPr lang="en-GB">
                <a:latin typeface="Calibri"/>
                <a:ea typeface="Calibri"/>
                <a:cs typeface="Calibri"/>
              </a:rPr>
              <a:t>Maths</a:t>
            </a:r>
          </a:p>
          <a:p>
            <a:pPr lvl="1"/>
            <a:r>
              <a:rPr lang="en-GB">
                <a:latin typeface="Calibri"/>
                <a:ea typeface="Calibri"/>
                <a:cs typeface="Calibri"/>
              </a:rPr>
              <a:t>Science</a:t>
            </a:r>
          </a:p>
          <a:p>
            <a:r>
              <a:rPr lang="en-GB">
                <a:latin typeface="Calibri"/>
                <a:ea typeface="Calibri"/>
                <a:cs typeface="Calibri"/>
              </a:rPr>
              <a:t>Suggest ways in which parents can support students to reach their full potential</a:t>
            </a:r>
          </a:p>
          <a:p>
            <a:pPr lvl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51984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4011" y="514259"/>
            <a:ext cx="10515600" cy="614955"/>
          </a:xfrm>
        </p:spPr>
        <p:txBody>
          <a:bodyPr>
            <a:normAutofit fontScale="90000"/>
          </a:bodyPr>
          <a:lstStyle/>
          <a:p>
            <a:r>
              <a:rPr lang="en-GB">
                <a:highlight>
                  <a:srgbClr val="FFFF00"/>
                </a:highlight>
                <a:latin typeface="Calibri"/>
                <a:ea typeface="Calibri"/>
                <a:cs typeface="Calibri"/>
              </a:rPr>
              <a:t>Key Dates – GCSE Roadmap 2025-26</a:t>
            </a:r>
            <a:endParaRPr lang="en-GB">
              <a:highlight>
                <a:srgbClr val="FFFF00"/>
              </a:highlight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9015666"/>
              </p:ext>
            </p:extLst>
          </p:nvPr>
        </p:nvGraphicFramePr>
        <p:xfrm>
          <a:off x="381633" y="1213388"/>
          <a:ext cx="10515600" cy="52050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2048895983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4261317926"/>
                    </a:ext>
                  </a:extLst>
                </a:gridCol>
              </a:tblGrid>
              <a:tr h="386472">
                <a:tc>
                  <a:txBody>
                    <a:bodyPr/>
                    <a:lstStyle/>
                    <a:p>
                      <a:pPr algn="ctr"/>
                      <a:r>
                        <a:rPr lang="en-GB"/>
                        <a:t>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/>
                        <a:t>Event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0802644"/>
                  </a:ext>
                </a:extLst>
              </a:tr>
              <a:tr h="351338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600" b="1" baseline="0"/>
                        <a:t>10th October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b="1" baseline="0"/>
                        <a:t>PPE (Mock) Assembly launch with packs + start of afterschool revision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8210855"/>
                  </a:ext>
                </a:extLst>
              </a:tr>
              <a:tr h="351338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600" b="1" baseline="0"/>
                        <a:t>13th October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b="1" baseline="0"/>
                        <a:t>Revision Evening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2656685"/>
                  </a:ext>
                </a:extLst>
              </a:tr>
              <a:tr h="351338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600" b="1" baseline="0"/>
                        <a:t>3rd November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b="1" baseline="0"/>
                        <a:t>PPE's Start (Mocks)  - 2 Week window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4892337"/>
                  </a:ext>
                </a:extLst>
              </a:tr>
              <a:tr h="351338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600" b="1" baseline="0"/>
                        <a:t>WB 8th December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b="1" baseline="0"/>
                        <a:t>Brown Envelope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9899988"/>
                  </a:ext>
                </a:extLst>
              </a:tr>
              <a:tr h="351338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600" b="1" baseline="0"/>
                        <a:t>WB 15th January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b="1" baseline="0"/>
                        <a:t>1-1 Progress Meetings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5907911"/>
                  </a:ext>
                </a:extLst>
              </a:tr>
              <a:tr h="351338">
                <a:tc>
                  <a:txBody>
                    <a:bodyPr/>
                    <a:lstStyle/>
                    <a:p>
                      <a:r>
                        <a:rPr lang="en-GB" sz="1600" b="1"/>
                        <a:t>29</a:t>
                      </a:r>
                      <a:r>
                        <a:rPr lang="en-GB" sz="1600" b="1" baseline="30000"/>
                        <a:t>th</a:t>
                      </a:r>
                      <a:r>
                        <a:rPr lang="en-GB" sz="1600" b="1"/>
                        <a:t> January</a:t>
                      </a:r>
                      <a:r>
                        <a:rPr lang="en-GB" sz="1600" b="1" baseline="0"/>
                        <a:t> – 2</a:t>
                      </a:r>
                      <a:r>
                        <a:rPr lang="en-GB" sz="1600" b="1" baseline="30000"/>
                        <a:t>nd</a:t>
                      </a:r>
                      <a:r>
                        <a:rPr lang="en-GB" sz="1600" b="1" baseline="0"/>
                        <a:t> February </a:t>
                      </a:r>
                      <a:endParaRPr lang="en-GB" sz="1600" b="1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/>
                        <a:t>Post-16 Subject</a:t>
                      </a:r>
                      <a:r>
                        <a:rPr lang="en-GB" sz="1600" b="1" baseline="0"/>
                        <a:t> Taster Week</a:t>
                      </a:r>
                      <a:endParaRPr lang="en-GB" sz="1600" b="1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8792898"/>
                  </a:ext>
                </a:extLst>
              </a:tr>
              <a:tr h="351338">
                <a:tc>
                  <a:txBody>
                    <a:bodyPr/>
                    <a:lstStyle/>
                    <a:p>
                      <a:r>
                        <a:rPr lang="en-GB" sz="1600" b="1"/>
                        <a:t>5</a:t>
                      </a:r>
                      <a:r>
                        <a:rPr lang="en-GB" sz="1600" b="1" baseline="30000"/>
                        <a:t>th</a:t>
                      </a:r>
                      <a:r>
                        <a:rPr lang="en-GB" sz="1600" b="1"/>
                        <a:t> – 9</a:t>
                      </a:r>
                      <a:r>
                        <a:rPr lang="en-GB" sz="1600" b="1" baseline="30000"/>
                        <a:t>th</a:t>
                      </a:r>
                      <a:r>
                        <a:rPr lang="en-GB" sz="1600" b="1"/>
                        <a:t> February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/>
                        <a:t>Statement of Entry sent home 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0899068"/>
                  </a:ext>
                </a:extLst>
              </a:tr>
              <a:tr h="339627">
                <a:tc>
                  <a:txBody>
                    <a:bodyPr/>
                    <a:lstStyle/>
                    <a:p>
                      <a:r>
                        <a:rPr lang="en-GB" sz="1600" b="1"/>
                        <a:t>23rd Feb – 6th March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600" b="1" baseline="0"/>
                        <a:t>PPE's 2 Start (Mocks) - 2 Week Window + Cycle</a:t>
                      </a:r>
                      <a:endParaRPr lang="en-GB" sz="1600" b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1332340"/>
                  </a:ext>
                </a:extLst>
              </a:tr>
              <a:tr h="351338">
                <a:tc>
                  <a:txBody>
                    <a:bodyPr/>
                    <a:lstStyle/>
                    <a:p>
                      <a:r>
                        <a:rPr lang="en-GB" sz="1600" b="1"/>
                        <a:t>Spring Term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b="1"/>
                        <a:t>Post-16 Futures</a:t>
                      </a:r>
                      <a:r>
                        <a:rPr lang="en-GB" sz="1600" b="1" baseline="0"/>
                        <a:t> Meetings (optional on request)</a:t>
                      </a:r>
                      <a:endParaRPr lang="en-GB" sz="1600" b="1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0281603"/>
                  </a:ext>
                </a:extLst>
              </a:tr>
              <a:tr h="351338">
                <a:tc>
                  <a:txBody>
                    <a:bodyPr/>
                    <a:lstStyle/>
                    <a:p>
                      <a:r>
                        <a:rPr lang="en-GB" sz="1600" b="1"/>
                        <a:t>6th May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b="1"/>
                        <a:t>Written</a:t>
                      </a:r>
                      <a:r>
                        <a:rPr lang="en-GB" sz="1600" b="1" baseline="0"/>
                        <a:t> GCSE Exams begin</a:t>
                      </a:r>
                      <a:endParaRPr lang="en-GB" sz="1600" b="1"/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8120161"/>
                  </a:ext>
                </a:extLst>
              </a:tr>
              <a:tr h="351338">
                <a:tc>
                  <a:txBody>
                    <a:bodyPr/>
                    <a:lstStyle/>
                    <a:p>
                      <a:r>
                        <a:rPr lang="en-GB" sz="1600" b="1"/>
                        <a:t>25th June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b="1"/>
                        <a:t>Written GCSE Exams end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7091611"/>
                  </a:ext>
                </a:extLst>
              </a:tr>
              <a:tr h="351338">
                <a:tc>
                  <a:txBody>
                    <a:bodyPr/>
                    <a:lstStyle/>
                    <a:p>
                      <a:r>
                        <a:rPr lang="en-GB" sz="1600" b="1">
                          <a:solidFill>
                            <a:schemeClr val="bg1"/>
                          </a:solidFill>
                        </a:rPr>
                        <a:t>WB 2nd July</a:t>
                      </a: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b="1">
                          <a:solidFill>
                            <a:schemeClr val="bg1"/>
                          </a:solidFill>
                        </a:rPr>
                        <a:t>Year 11 Prom</a:t>
                      </a:r>
                    </a:p>
                  </a:txBody>
                  <a:tcP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3772746"/>
                  </a:ext>
                </a:extLst>
              </a:tr>
              <a:tr h="386472">
                <a:tc>
                  <a:txBody>
                    <a:bodyPr/>
                    <a:lstStyle/>
                    <a:p>
                      <a:r>
                        <a:rPr lang="en-GB" sz="1600" b="1"/>
                        <a:t>20th</a:t>
                      </a:r>
                      <a:r>
                        <a:rPr lang="en-GB" sz="1600" b="1" baseline="0"/>
                        <a:t> August</a:t>
                      </a:r>
                      <a:endParaRPr lang="en-GB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1"/>
                        <a:t>GCSE Results Day and</a:t>
                      </a:r>
                      <a:r>
                        <a:rPr lang="en-GB" sz="1600" b="1" baseline="0"/>
                        <a:t> Sixth Form Sign-up</a:t>
                      </a:r>
                      <a:endParaRPr lang="en-GB" sz="1600" b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54150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03943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4011" y="514259"/>
            <a:ext cx="10515600" cy="614955"/>
          </a:xfrm>
        </p:spPr>
        <p:txBody>
          <a:bodyPr>
            <a:normAutofit fontScale="90000"/>
          </a:bodyPr>
          <a:lstStyle/>
          <a:p>
            <a:r>
              <a:rPr lang="en-GB">
                <a:highlight>
                  <a:srgbClr val="FFFF00"/>
                </a:highlight>
                <a:latin typeface="Calibri"/>
                <a:ea typeface="Calibri"/>
                <a:cs typeface="Calibri"/>
              </a:rPr>
              <a:t>Key Dates – GCSE Roadmap 2025-26</a:t>
            </a:r>
            <a:endParaRPr lang="en-GB">
              <a:highlight>
                <a:srgbClr val="FFFF00"/>
              </a:highlight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7D8B8D7-F17F-9A83-A3E0-D13072299D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70000" lnSpcReduction="20000"/>
          </a:bodyPr>
          <a:lstStyle/>
          <a:p>
            <a:pPr>
              <a:buFont typeface="Calibri" panose="020B0604020202020204" pitchFamily="34" charset="0"/>
              <a:buChar char="-"/>
            </a:pPr>
            <a:r>
              <a:rPr lang="en-US">
                <a:latin typeface="Calibri"/>
                <a:ea typeface="Calibri"/>
                <a:cs typeface="Calibri"/>
              </a:rPr>
              <a:t>Study Leave – our aim is to make every moment and lesson matters. No formal study leave</a:t>
            </a:r>
            <a:endParaRPr lang="en-US"/>
          </a:p>
          <a:p>
            <a:pPr>
              <a:buFont typeface="Calibri" panose="020B0604020202020204" pitchFamily="34" charset="0"/>
              <a:buChar char="-"/>
            </a:pPr>
            <a:r>
              <a:rPr lang="en-US">
                <a:latin typeface="Calibri"/>
                <a:ea typeface="Calibri"/>
                <a:cs typeface="Calibri"/>
              </a:rPr>
              <a:t>GCSE Master Classes</a:t>
            </a:r>
            <a:endParaRPr lang="en-US">
              <a:ea typeface="Calibri"/>
              <a:cs typeface="Calibri"/>
            </a:endParaRPr>
          </a:p>
          <a:p>
            <a:pPr>
              <a:buFont typeface="Calibri" panose="020B0604020202020204" pitchFamily="34" charset="0"/>
              <a:buChar char="-"/>
            </a:pPr>
            <a:r>
              <a:rPr lang="en-US">
                <a:latin typeface="Calibri"/>
                <a:ea typeface="Calibri"/>
                <a:cs typeface="Calibri"/>
              </a:rPr>
              <a:t>PM Registrations/Intervention sessions for Core subjects</a:t>
            </a:r>
            <a:endParaRPr lang="en-US">
              <a:cs typeface="Calibri"/>
            </a:endParaRPr>
          </a:p>
          <a:p>
            <a:pPr marL="0" indent="0">
              <a:buNone/>
            </a:pPr>
            <a:endParaRPr lang="en-US">
              <a:cs typeface="Calibri"/>
            </a:endParaRPr>
          </a:p>
          <a:p>
            <a:pPr marL="0" indent="0">
              <a:buNone/>
            </a:pPr>
            <a:r>
              <a:rPr lang="en-US" u="sng">
                <a:latin typeface="Calibri"/>
                <a:ea typeface="Calibri"/>
                <a:cs typeface="Calibri"/>
              </a:rPr>
              <a:t>Exams Preparation (Guidance)</a:t>
            </a:r>
          </a:p>
          <a:p>
            <a:pPr>
              <a:buFont typeface="Calibri" panose="020B0604020202020204" pitchFamily="34" charset="0"/>
              <a:buChar char="-"/>
            </a:pPr>
            <a:r>
              <a:rPr lang="en-US" dirty="0">
                <a:latin typeface="Calibri"/>
                <a:ea typeface="Calibri"/>
                <a:cs typeface="Calibri"/>
              </a:rPr>
              <a:t>Clear pencil case – multiple pens and pencils; scientific calculator if allowed</a:t>
            </a:r>
            <a:endParaRPr lang="en-US" dirty="0">
              <a:cs typeface="Calibri"/>
            </a:endParaRPr>
          </a:p>
          <a:p>
            <a:pPr>
              <a:buFont typeface="Calibri" panose="020B0604020202020204" pitchFamily="34" charset="0"/>
              <a:buChar char="-"/>
            </a:pPr>
            <a:r>
              <a:rPr lang="en-US" dirty="0">
                <a:latin typeface="Calibri"/>
                <a:ea typeface="Calibri"/>
                <a:cs typeface="Calibri"/>
              </a:rPr>
              <a:t>No Smart Devices – phones/watches</a:t>
            </a:r>
          </a:p>
          <a:p>
            <a:pPr>
              <a:buFont typeface="Calibri" panose="020B0604020202020204" pitchFamily="34" charset="0"/>
              <a:buChar char="-"/>
            </a:pPr>
            <a:r>
              <a:rPr lang="en-US" dirty="0">
                <a:latin typeface="Calibri"/>
                <a:ea typeface="Calibri"/>
                <a:cs typeface="Calibri"/>
              </a:rPr>
              <a:t>Malpractice – if they cheat or disrupt an exam, they can be withdrawn from all exams for that exam board</a:t>
            </a:r>
          </a:p>
          <a:p>
            <a:pPr>
              <a:buFont typeface="Calibri" panose="020B0604020202020204" pitchFamily="34" charset="0"/>
              <a:buChar char="-"/>
            </a:pPr>
            <a:r>
              <a:rPr lang="en-US" dirty="0">
                <a:latin typeface="Calibri"/>
                <a:ea typeface="Calibri"/>
                <a:cs typeface="Calibri"/>
              </a:rPr>
              <a:t>Attendance – is imperative this year.  If you are in the lesson, you can still learn and prepare.</a:t>
            </a:r>
          </a:p>
          <a:p>
            <a:pPr>
              <a:buFont typeface="Calibri" panose="020B0604020202020204" pitchFamily="34" charset="0"/>
              <a:buChar char="-"/>
            </a:pPr>
            <a:r>
              <a:rPr lang="en-US">
                <a:latin typeface="Calibri"/>
                <a:ea typeface="Calibri"/>
                <a:cs typeface="Calibri"/>
              </a:rPr>
              <a:t>Exam arrangements - a lot of arrangements have already been put into place after Yr 10 PPEs.  These will be considered again for all PPEs and final examinations.</a:t>
            </a:r>
          </a:p>
        </p:txBody>
      </p:sp>
    </p:spTree>
    <p:extLst>
      <p:ext uri="{BB962C8B-B14F-4D97-AF65-F5344CB8AC3E}">
        <p14:creationId xmlns:p14="http://schemas.microsoft.com/office/powerpoint/2010/main" val="27263278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333024"/>
            <a:ext cx="10515600" cy="614955"/>
          </a:xfrm>
        </p:spPr>
        <p:txBody>
          <a:bodyPr>
            <a:normAutofit fontScale="90000"/>
          </a:bodyPr>
          <a:lstStyle/>
          <a:p>
            <a:r>
              <a:rPr lang="en-GB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Attendance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965" y="1082916"/>
            <a:ext cx="10515600" cy="100432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>
                <a:latin typeface="Calibri"/>
                <a:ea typeface="Calibri"/>
                <a:cs typeface="Calibri"/>
              </a:rPr>
              <a:t>Research shows that 17 days missed from school equates to a whole GCSE grade difference (that’s 91% attendance)</a:t>
            </a:r>
          </a:p>
          <a:p>
            <a:pPr marL="0" indent="0">
              <a:buNone/>
            </a:pPr>
            <a:endParaRPr lang="en-GB"/>
          </a:p>
          <a:p>
            <a:pPr marL="457200" lvl="1" indent="0">
              <a:buNone/>
            </a:pPr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581DDA5-D2AC-0A15-8BBD-C8477870BB2E}"/>
              </a:ext>
            </a:extLst>
          </p:cNvPr>
          <p:cNvSpPr txBox="1"/>
          <p:nvPr/>
        </p:nvSpPr>
        <p:spPr>
          <a:xfrm>
            <a:off x="72275" y="2216896"/>
            <a:ext cx="3027519" cy="214148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GB" sz="2000">
                <a:latin typeface="Calibri"/>
                <a:ea typeface="Calibri"/>
                <a:cs typeface="Calibri"/>
              </a:rPr>
              <a:t>Students with </a:t>
            </a:r>
            <a:r>
              <a:rPr lang="en-GB" sz="2400" b="1">
                <a:latin typeface="Calibri"/>
                <a:ea typeface="Calibri"/>
                <a:cs typeface="Calibri"/>
              </a:rPr>
              <a:t>100%</a:t>
            </a:r>
            <a:r>
              <a:rPr lang="en-GB" sz="2000">
                <a:latin typeface="Calibri"/>
                <a:ea typeface="Calibri"/>
                <a:cs typeface="Calibri"/>
              </a:rPr>
              <a:t> attendance:  </a:t>
            </a:r>
            <a:endParaRPr lang="en-US"/>
          </a:p>
          <a:p>
            <a:pPr lvl="1">
              <a:lnSpc>
                <a:spcPct val="90000"/>
              </a:lnSpc>
              <a:spcBef>
                <a:spcPts val="500"/>
              </a:spcBef>
            </a:pPr>
            <a:r>
              <a:rPr lang="en-GB">
                <a:latin typeface="Calibri"/>
                <a:ea typeface="Calibri"/>
                <a:cs typeface="Calibri"/>
              </a:rPr>
              <a:t>Over </a:t>
            </a:r>
            <a:r>
              <a:rPr lang="en-GB" b="1" i="1">
                <a:latin typeface="Calibri"/>
                <a:ea typeface="Calibri"/>
                <a:cs typeface="Calibri"/>
              </a:rPr>
              <a:t>twice </a:t>
            </a:r>
            <a:r>
              <a:rPr lang="en-GB">
                <a:latin typeface="Calibri"/>
                <a:ea typeface="Calibri"/>
                <a:cs typeface="Calibri"/>
              </a:rPr>
              <a:t>as likely to achieve</a:t>
            </a:r>
            <a:endParaRPr lang="en-US">
              <a:latin typeface="Calibri"/>
              <a:ea typeface="Calibri"/>
              <a:cs typeface="Calibri"/>
            </a:endParaRPr>
          </a:p>
          <a:p>
            <a:pPr lvl="1">
              <a:lnSpc>
                <a:spcPct val="90000"/>
              </a:lnSpc>
              <a:spcBef>
                <a:spcPts val="500"/>
              </a:spcBef>
            </a:pPr>
            <a:r>
              <a:rPr lang="en-GB">
                <a:latin typeface="Calibri"/>
                <a:ea typeface="Calibri"/>
                <a:cs typeface="Calibri"/>
              </a:rPr>
              <a:t>5+ GCSEs Grade 4-9 including</a:t>
            </a:r>
            <a:endParaRPr lang="en-US">
              <a:latin typeface="Calibri"/>
              <a:ea typeface="Calibri"/>
              <a:cs typeface="Calibri"/>
            </a:endParaRPr>
          </a:p>
          <a:p>
            <a:pPr lvl="1">
              <a:lnSpc>
                <a:spcPct val="90000"/>
              </a:lnSpc>
              <a:spcBef>
                <a:spcPts val="500"/>
              </a:spcBef>
            </a:pPr>
            <a:r>
              <a:rPr lang="en-GB">
                <a:latin typeface="Calibri"/>
                <a:ea typeface="Calibri"/>
                <a:cs typeface="Calibri"/>
              </a:rPr>
              <a:t>English and Maths.</a:t>
            </a:r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DB6F69B-8696-5693-DC7E-DF9C8282FD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0810" y="2085493"/>
            <a:ext cx="4383670" cy="4307469"/>
          </a:xfrm>
          <a:prstGeom prst="rect">
            <a:avLst/>
          </a:prstGeom>
        </p:spPr>
      </p:pic>
      <p:pic>
        <p:nvPicPr>
          <p:cNvPr id="12" name="Picture 11" descr="A DfE-branded graphic detailing the impact of poor school attendance.">
            <a:extLst>
              <a:ext uri="{FF2B5EF4-FFF2-40B4-BE49-F238E27FC236}">
                <a16:creationId xmlns:a16="http://schemas.microsoft.com/office/drawing/2014/main" id="{42B2602D-6003-AE84-8685-AA6F6531E5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6596" y="2216430"/>
            <a:ext cx="4605036" cy="4093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3866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172" y="1409108"/>
            <a:ext cx="11179628" cy="614955"/>
          </a:xfrm>
        </p:spPr>
        <p:txBody>
          <a:bodyPr>
            <a:normAutofit fontScale="90000"/>
          </a:bodyPr>
          <a:lstStyle/>
          <a:p>
            <a:r>
              <a:rPr lang="en-GB"/>
              <a:t>Being successful in Y11 – We are a partnership!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173" y="2839489"/>
            <a:ext cx="10515600" cy="3389487"/>
          </a:xfrm>
        </p:spPr>
        <p:txBody>
          <a:bodyPr/>
          <a:lstStyle/>
          <a:p>
            <a:r>
              <a:rPr lang="en-GB"/>
              <a:t>Ensuring success</a:t>
            </a:r>
          </a:p>
          <a:p>
            <a:pPr marL="0" indent="0">
              <a:buNone/>
            </a:pPr>
            <a:endParaRPr lang="en-GB"/>
          </a:p>
          <a:p>
            <a:r>
              <a:rPr lang="en-GB"/>
              <a:t>Raising aspirations</a:t>
            </a:r>
          </a:p>
          <a:p>
            <a:pPr marL="0" indent="0">
              <a:buNone/>
            </a:pPr>
            <a:endParaRPr lang="en-GB"/>
          </a:p>
          <a:p>
            <a:r>
              <a:rPr lang="en-GB"/>
              <a:t>Unlocking potential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0148" y="2543142"/>
            <a:ext cx="6216163" cy="3394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6364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t3.gstatic.com/images?q=tbn:ANd9GcSVYEIWYn4s9h9RP09_Z4sDMi16-Ahi6zzdx5VoOlrdW72I04Ws:www.kingston.ac.uk/includes/img/about-ku/factsandfigures/HallsRoom_new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0470" y="4390124"/>
            <a:ext cx="2930236" cy="195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85763" y="958415"/>
            <a:ext cx="7431680" cy="686341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000"/>
              <a:t>Role of the parent</a:t>
            </a:r>
          </a:p>
          <a:p>
            <a:r>
              <a:rPr lang="en-US" sz="4000"/>
              <a:t>Help them to get </a:t>
            </a:r>
            <a:r>
              <a:rPr lang="en-US" sz="4000" err="1"/>
              <a:t>organised</a:t>
            </a:r>
            <a:endParaRPr lang="en-US" sz="4000"/>
          </a:p>
          <a:p>
            <a:endParaRPr lang="en-US" sz="2800"/>
          </a:p>
          <a:p>
            <a:r>
              <a:rPr lang="en-US" sz="2800"/>
              <a:t>Create a good working environment</a:t>
            </a:r>
          </a:p>
          <a:p>
            <a:pPr marL="457200" indent="-457200">
              <a:buFontTx/>
              <a:buChar char="-"/>
            </a:pPr>
            <a:r>
              <a:rPr lang="en-US" sz="2800" err="1"/>
              <a:t>Organised</a:t>
            </a:r>
            <a:r>
              <a:rPr lang="en-US" sz="2800"/>
              <a:t> desk</a:t>
            </a:r>
          </a:p>
          <a:p>
            <a:pPr marL="457200" indent="-457200">
              <a:buFontTx/>
              <a:buChar char="-"/>
            </a:pPr>
            <a:r>
              <a:rPr lang="en-US" sz="2800"/>
              <a:t>Revision timetable and dates for deadlines</a:t>
            </a:r>
          </a:p>
          <a:p>
            <a:pPr marL="457200" indent="-457200">
              <a:buFontTx/>
              <a:buChar char="-"/>
            </a:pPr>
            <a:r>
              <a:rPr lang="en-US" sz="2800"/>
              <a:t>Books, resources and revision guides</a:t>
            </a:r>
          </a:p>
          <a:p>
            <a:pPr marL="457200" indent="-457200">
              <a:buFontTx/>
              <a:buChar char="-"/>
            </a:pPr>
            <a:r>
              <a:rPr lang="en-US" sz="2800"/>
              <a:t>Useful “facts” posters on the walls</a:t>
            </a:r>
          </a:p>
          <a:p>
            <a:pPr marL="457200" indent="-457200">
              <a:buFontTx/>
              <a:buChar char="-"/>
            </a:pPr>
            <a:r>
              <a:rPr lang="en-US" sz="2800"/>
              <a:t>Clock</a:t>
            </a:r>
          </a:p>
          <a:p>
            <a:pPr marL="457200" indent="-457200">
              <a:buFontTx/>
              <a:buChar char="-"/>
            </a:pPr>
            <a:r>
              <a:rPr lang="en-US" sz="2800"/>
              <a:t>Drinks and snacks space</a:t>
            </a:r>
          </a:p>
          <a:p>
            <a:pPr marL="457200" indent="-457200">
              <a:buFontTx/>
              <a:buChar char="-"/>
            </a:pPr>
            <a:r>
              <a:rPr lang="en-US" sz="2800"/>
              <a:t>Quiet- no distractions!</a:t>
            </a:r>
          </a:p>
          <a:p>
            <a:r>
              <a:rPr lang="en-US" sz="2800"/>
              <a:t>		</a:t>
            </a:r>
          </a:p>
          <a:p>
            <a:pPr marL="457200" indent="-457200">
              <a:buFontTx/>
              <a:buChar char="-"/>
            </a:pPr>
            <a:endParaRPr lang="en-US" sz="2800"/>
          </a:p>
          <a:p>
            <a:pPr marL="457200" indent="-457200">
              <a:buFontTx/>
              <a:buChar char="-"/>
            </a:pPr>
            <a:endParaRPr lang="en-US" sz="2800"/>
          </a:p>
          <a:p>
            <a:pPr marL="457200" indent="-457200">
              <a:buFontTx/>
              <a:buChar char="-"/>
            </a:pP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10146017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/>
              <a:t>Revision &amp; Exam Preparation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176" y="1856294"/>
            <a:ext cx="10515600" cy="4165746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r>
              <a:rPr lang="en-GB">
                <a:latin typeface="Calibri"/>
                <a:ea typeface="Calibri"/>
                <a:cs typeface="Calibri"/>
              </a:rPr>
              <a:t>Start NOW!</a:t>
            </a:r>
          </a:p>
          <a:p>
            <a:pPr marL="0" indent="0">
              <a:buNone/>
            </a:pPr>
            <a:endParaRPr lang="en-GB"/>
          </a:p>
          <a:p>
            <a:r>
              <a:rPr lang="en-GB">
                <a:latin typeface="Calibri"/>
                <a:ea typeface="Calibri"/>
                <a:cs typeface="Calibri"/>
              </a:rPr>
              <a:t>Ensure they have all the necessary equipment and revision guides/materials</a:t>
            </a:r>
          </a:p>
          <a:p>
            <a:pPr marL="0" indent="0">
              <a:buNone/>
            </a:pPr>
            <a:endParaRPr lang="en-GB"/>
          </a:p>
          <a:p>
            <a:r>
              <a:rPr lang="en-GB">
                <a:latin typeface="Calibri"/>
                <a:ea typeface="Calibri"/>
                <a:cs typeface="Calibri"/>
              </a:rPr>
              <a:t>Recognise their strengths but keep your expectations high</a:t>
            </a:r>
          </a:p>
          <a:p>
            <a:pPr marL="0" indent="0">
              <a:buNone/>
            </a:pPr>
            <a:endParaRPr lang="en-GB"/>
          </a:p>
          <a:p>
            <a:r>
              <a:rPr lang="en-GB">
                <a:latin typeface="Calibri"/>
                <a:ea typeface="Calibri"/>
                <a:cs typeface="Calibri"/>
              </a:rPr>
              <a:t>Recognise areas for development and make sure the expectations are high yet manageable for all of you</a:t>
            </a:r>
          </a:p>
          <a:p>
            <a:pPr marL="0" indent="0">
              <a:buNone/>
            </a:pPr>
            <a:endParaRPr lang="en-GB"/>
          </a:p>
          <a:p>
            <a:r>
              <a:rPr lang="en-GB">
                <a:latin typeface="Calibri"/>
                <a:ea typeface="Calibri"/>
                <a:cs typeface="Calibri"/>
              </a:rPr>
              <a:t>Keep in touch – with subject teachers, and tutors</a:t>
            </a:r>
          </a:p>
        </p:txBody>
      </p:sp>
    </p:spTree>
    <p:extLst>
      <p:ext uri="{BB962C8B-B14F-4D97-AF65-F5344CB8AC3E}">
        <p14:creationId xmlns:p14="http://schemas.microsoft.com/office/powerpoint/2010/main" val="149532013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5D0D55A55E7054E97EEF2E0047F4A95" ma:contentTypeVersion="17" ma:contentTypeDescription="Create a new document." ma:contentTypeScope="" ma:versionID="d253137cd5443695b0bec490321abbf6">
  <xsd:schema xmlns:xsd="http://www.w3.org/2001/XMLSchema" xmlns:xs="http://www.w3.org/2001/XMLSchema" xmlns:p="http://schemas.microsoft.com/office/2006/metadata/properties" xmlns:ns2="229fa87d-19ef-43e5-b2f1-8a3386dda8ac" xmlns:ns3="89ecca07-5825-4736-b63c-4ee5e9ac0e57" targetNamespace="http://schemas.microsoft.com/office/2006/metadata/properties" ma:root="true" ma:fieldsID="58902130312c66c2958ff97618ee772c" ns2:_="" ns3:_="">
    <xsd:import namespace="229fa87d-19ef-43e5-b2f1-8a3386dda8ac"/>
    <xsd:import namespace="89ecca07-5825-4736-b63c-4ee5e9ac0e5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Location" minOccurs="0"/>
                <xsd:element ref="ns2:MediaServiceBillingMetadata" minOccurs="0"/>
                <xsd:element ref="ns3:MigrationSource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9fa87d-19ef-43e5-b2f1-8a3386dda8a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3bb2d876-8ee0-4d09-bc65-142f9a6c185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ecca07-5825-4736-b63c-4ee5e9ac0e57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ded02438-2bf6-4a15-9b0a-8b94c083be07}" ma:internalName="TaxCatchAll" ma:showField="CatchAllData" ma:web="89ecca07-5825-4736-b63c-4ee5e9ac0e5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MigrationSourceID" ma:index="24" nillable="true" ma:displayName="MigrationSourceID" ma:internalName="MigrationSourceID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9ecca07-5825-4736-b63c-4ee5e9ac0e57" xsi:nil="true"/>
    <lcf76f155ced4ddcb4097134ff3c332f xmlns="229fa87d-19ef-43e5-b2f1-8a3386dda8a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03A506D-72F4-4C8B-B4F7-8CC6C7CF65B4}">
  <ds:schemaRefs>
    <ds:schemaRef ds:uri="229fa87d-19ef-43e5-b2f1-8a3386dda8ac"/>
    <ds:schemaRef ds:uri="89ecca07-5825-4736-b63c-4ee5e9ac0e5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10DCB1FE-D706-497B-AD8A-D5F52266DC6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66A5B76-E884-413A-BBFE-BBB0772EEF34}">
  <ds:schemaRefs>
    <ds:schemaRef ds:uri="229fa87d-19ef-43e5-b2f1-8a3386dda8ac"/>
    <ds:schemaRef ds:uri="89ecca07-5825-4736-b63c-4ee5e9ac0e5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1275</Words>
  <Application>Microsoft Office PowerPoint</Application>
  <PresentationFormat>Widescreen</PresentationFormat>
  <Paragraphs>202</Paragraphs>
  <Slides>25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Aptos</vt:lpstr>
      <vt:lpstr>Arial</vt:lpstr>
      <vt:lpstr>Calibri</vt:lpstr>
      <vt:lpstr>Comic Sans MS</vt:lpstr>
      <vt:lpstr>Office Theme</vt:lpstr>
      <vt:lpstr>Year 11 Revision Evening</vt:lpstr>
      <vt:lpstr>Why Parent Engagement matters</vt:lpstr>
      <vt:lpstr>Aims for this evening</vt:lpstr>
      <vt:lpstr>Key Dates – GCSE Roadmap 2025-26</vt:lpstr>
      <vt:lpstr>Key Dates – GCSE Roadmap 2025-26</vt:lpstr>
      <vt:lpstr>Attendance</vt:lpstr>
      <vt:lpstr>Being successful in Y11 – We are a partnership!</vt:lpstr>
      <vt:lpstr>PowerPoint Presentation</vt:lpstr>
      <vt:lpstr>Revision &amp; Exam Preparation</vt:lpstr>
      <vt:lpstr>Revision &amp; Exam preparation</vt:lpstr>
      <vt:lpstr>PowerPoint Presentation</vt:lpstr>
      <vt:lpstr>PowerPoint Presentation</vt:lpstr>
      <vt:lpstr>Helpful Apps &amp; Websites</vt:lpstr>
      <vt:lpstr>PowerPoint Presentation</vt:lpstr>
      <vt:lpstr>Revision cards</vt:lpstr>
      <vt:lpstr>Revision cards</vt:lpstr>
      <vt:lpstr>How to use revision cards</vt:lpstr>
      <vt:lpstr>Mind maps</vt:lpstr>
      <vt:lpstr>Key word glossaries</vt:lpstr>
      <vt:lpstr>Past paper/ exam style questions</vt:lpstr>
      <vt:lpstr>Other</vt:lpstr>
      <vt:lpstr>Strategies for success in exams</vt:lpstr>
      <vt:lpstr>Sturminster Newton Sixth Form</vt:lpstr>
      <vt:lpstr>Key Contacts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Joanne Bruton</dc:creator>
  <cp:lastModifiedBy>Gary Chapman</cp:lastModifiedBy>
  <cp:revision>41</cp:revision>
  <cp:lastPrinted>2024-09-04T07:11:22Z</cp:lastPrinted>
  <dcterms:created xsi:type="dcterms:W3CDTF">2024-07-18T12:18:09Z</dcterms:created>
  <dcterms:modified xsi:type="dcterms:W3CDTF">2026-02-09T11:44:48Z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0x01010015D0D55A55E7054E97EEF2E0047F4A95</vt:lpwstr>
  </property>
  <property fmtid="{D5CDD505-2E9C-101B-9397-08002B2CF9AE}" pid="3" name="MediaServiceImageTags">
    <vt:lpwstr/>
  </property>
</Properties>
</file>